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4" r:id="rId6"/>
    <p:sldId id="263" r:id="rId7"/>
    <p:sldId id="261" r:id="rId8"/>
    <p:sldId id="265" r:id="rId9"/>
    <p:sldId id="266" r:id="rId10"/>
    <p:sldId id="267" r:id="rId11"/>
    <p:sldId id="274" r:id="rId12"/>
    <p:sldId id="268" r:id="rId13"/>
    <p:sldId id="269" r:id="rId14"/>
    <p:sldId id="275" r:id="rId15"/>
    <p:sldId id="270" r:id="rId16"/>
    <p:sldId id="271" r:id="rId17"/>
    <p:sldId id="276" r:id="rId18"/>
    <p:sldId id="272" r:id="rId19"/>
    <p:sldId id="273" r:id="rId20"/>
    <p:sldId id="262" r:id="rId21"/>
  </p:sldIdLst>
  <p:sldSz cx="6858000" cy="9144000" type="letter"/>
  <p:notesSz cx="6858000" cy="93122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706"/>
    <a:srgbClr val="3C3C3E"/>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3282" y="-19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CFC5BED-89BB-4DD8-B43F-05C31F440866}" type="datetimeFigureOut">
              <a:rPr lang="en-US" altLang="en-US"/>
              <a:pPr/>
              <a:t>11/18/2013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BC6659-4023-4E37-A5BC-B60F8D585F9D}" type="slidenum">
              <a:rPr lang="en-US" altLang="en-US"/>
              <a:pPr/>
              <a:t>‹#›</a:t>
            </a:fld>
            <a:endParaRPr lang="en-US" altLang="en-US"/>
          </a:p>
        </p:txBody>
      </p:sp>
    </p:spTree>
    <p:extLst>
      <p:ext uri="{BB962C8B-B14F-4D97-AF65-F5344CB8AC3E}">
        <p14:creationId xmlns:p14="http://schemas.microsoft.com/office/powerpoint/2010/main" val="334533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14E9A0-9C1F-4FD8-86AE-2B8D4CD2F5F2}" type="datetimeFigureOut">
              <a:rPr lang="en-US" altLang="en-US"/>
              <a:pPr/>
              <a:t>11/18/2013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E35724-9802-4E0B-B739-A3DF367E7E89}" type="slidenum">
              <a:rPr lang="en-US" altLang="en-US"/>
              <a:pPr/>
              <a:t>‹#›</a:t>
            </a:fld>
            <a:endParaRPr lang="en-US" altLang="en-US"/>
          </a:p>
        </p:txBody>
      </p:sp>
    </p:spTree>
    <p:extLst>
      <p:ext uri="{BB962C8B-B14F-4D97-AF65-F5344CB8AC3E}">
        <p14:creationId xmlns:p14="http://schemas.microsoft.com/office/powerpoint/2010/main" val="220066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C737EA-254C-4454-BC64-FE6C2B52DD43}" type="datetimeFigureOut">
              <a:rPr lang="en-US" altLang="en-US"/>
              <a:pPr/>
              <a:t>11/18/2013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F5F524-D5DA-4B09-AE8E-4A7E48D35CAA}" type="slidenum">
              <a:rPr lang="en-US" altLang="en-US"/>
              <a:pPr/>
              <a:t>‹#›</a:t>
            </a:fld>
            <a:endParaRPr lang="en-US" altLang="en-US"/>
          </a:p>
        </p:txBody>
      </p:sp>
    </p:spTree>
    <p:extLst>
      <p:ext uri="{BB962C8B-B14F-4D97-AF65-F5344CB8AC3E}">
        <p14:creationId xmlns:p14="http://schemas.microsoft.com/office/powerpoint/2010/main" val="339458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CE57B4-5A60-4132-B61A-8A226B70110E}" type="datetimeFigureOut">
              <a:rPr lang="en-US" altLang="en-US"/>
              <a:pPr/>
              <a:t>11/18/2013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39D89B-10D9-4798-87EE-C2C6ECD35E59}" type="slidenum">
              <a:rPr lang="en-US" altLang="en-US"/>
              <a:pPr/>
              <a:t>‹#›</a:t>
            </a:fld>
            <a:endParaRPr lang="en-US" altLang="en-US"/>
          </a:p>
        </p:txBody>
      </p:sp>
    </p:spTree>
    <p:extLst>
      <p:ext uri="{BB962C8B-B14F-4D97-AF65-F5344CB8AC3E}">
        <p14:creationId xmlns:p14="http://schemas.microsoft.com/office/powerpoint/2010/main" val="141477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2015BB-435F-46E6-9BC3-FCA3214E8D74}" type="datetimeFigureOut">
              <a:rPr lang="en-US" altLang="en-US"/>
              <a:pPr/>
              <a:t>11/18/2013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38D6A91-5B0F-44A4-883E-752B2F1CE71C}" type="slidenum">
              <a:rPr lang="en-US" altLang="en-US"/>
              <a:pPr/>
              <a:t>‹#›</a:t>
            </a:fld>
            <a:endParaRPr lang="en-US" altLang="en-US"/>
          </a:p>
        </p:txBody>
      </p:sp>
    </p:spTree>
    <p:extLst>
      <p:ext uri="{BB962C8B-B14F-4D97-AF65-F5344CB8AC3E}">
        <p14:creationId xmlns:p14="http://schemas.microsoft.com/office/powerpoint/2010/main" val="364234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C705389-CEE9-4AD8-B5B2-B207E6A3198E}" type="datetimeFigureOut">
              <a:rPr lang="en-US" altLang="en-US"/>
              <a:pPr/>
              <a:t>11/18/2013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E744AF-D7E9-4183-8543-B41AEA77EAAD}" type="slidenum">
              <a:rPr lang="en-US" altLang="en-US"/>
              <a:pPr/>
              <a:t>‹#›</a:t>
            </a:fld>
            <a:endParaRPr lang="en-US" altLang="en-US"/>
          </a:p>
        </p:txBody>
      </p:sp>
    </p:spTree>
    <p:extLst>
      <p:ext uri="{BB962C8B-B14F-4D97-AF65-F5344CB8AC3E}">
        <p14:creationId xmlns:p14="http://schemas.microsoft.com/office/powerpoint/2010/main" val="32071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D8B7604-9A3B-4693-8B96-94C6BE255AFC}" type="datetimeFigureOut">
              <a:rPr lang="en-US" altLang="en-US"/>
              <a:pPr/>
              <a:t>11/18/2013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C2B4F2F-A012-449E-AFA5-A5E7538B95FC}" type="slidenum">
              <a:rPr lang="en-US" altLang="en-US"/>
              <a:pPr/>
              <a:t>‹#›</a:t>
            </a:fld>
            <a:endParaRPr lang="en-US" altLang="en-US"/>
          </a:p>
        </p:txBody>
      </p:sp>
    </p:spTree>
    <p:extLst>
      <p:ext uri="{BB962C8B-B14F-4D97-AF65-F5344CB8AC3E}">
        <p14:creationId xmlns:p14="http://schemas.microsoft.com/office/powerpoint/2010/main" val="215998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57DAA1-1130-4FF3-A807-CC03315544E9}" type="datetimeFigureOut">
              <a:rPr lang="en-US" altLang="en-US"/>
              <a:pPr/>
              <a:t>11/18/2013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6907CD8-8413-4CC7-837C-80C0BF245935}" type="slidenum">
              <a:rPr lang="en-US" altLang="en-US"/>
              <a:pPr/>
              <a:t>‹#›</a:t>
            </a:fld>
            <a:endParaRPr lang="en-US" altLang="en-US"/>
          </a:p>
        </p:txBody>
      </p:sp>
    </p:spTree>
    <p:extLst>
      <p:ext uri="{BB962C8B-B14F-4D97-AF65-F5344CB8AC3E}">
        <p14:creationId xmlns:p14="http://schemas.microsoft.com/office/powerpoint/2010/main" val="17626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B5A5626-54C6-42E7-9454-8F0088C209FF}" type="datetimeFigureOut">
              <a:rPr lang="en-US" altLang="en-US"/>
              <a:pPr/>
              <a:t>11/18/2013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23558F6-2923-45E3-B729-53BA9148832C}" type="slidenum">
              <a:rPr lang="en-US" altLang="en-US"/>
              <a:pPr/>
              <a:t>‹#›</a:t>
            </a:fld>
            <a:endParaRPr lang="en-US" altLang="en-US"/>
          </a:p>
        </p:txBody>
      </p:sp>
    </p:spTree>
    <p:extLst>
      <p:ext uri="{BB962C8B-B14F-4D97-AF65-F5344CB8AC3E}">
        <p14:creationId xmlns:p14="http://schemas.microsoft.com/office/powerpoint/2010/main" val="71294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523F269-6C31-4778-AC17-85224BF245D4}" type="datetimeFigureOut">
              <a:rPr lang="en-US" altLang="en-US"/>
              <a:pPr/>
              <a:t>11/18/2013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BDA32DD-69AB-445F-BB87-1AE7EA265DE3}" type="slidenum">
              <a:rPr lang="en-US" altLang="en-US"/>
              <a:pPr/>
              <a:t>‹#›</a:t>
            </a:fld>
            <a:endParaRPr lang="en-US" altLang="en-US"/>
          </a:p>
        </p:txBody>
      </p:sp>
    </p:spTree>
    <p:extLst>
      <p:ext uri="{BB962C8B-B14F-4D97-AF65-F5344CB8AC3E}">
        <p14:creationId xmlns:p14="http://schemas.microsoft.com/office/powerpoint/2010/main" val="35772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EC5BE2A-D357-41F9-A8C4-A390F48C74E2}" type="datetimeFigureOut">
              <a:rPr lang="en-US" altLang="en-US"/>
              <a:pPr/>
              <a:t>11/18/2013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71A4E0-5F69-4D96-A345-A1F5B037E2C6}" type="slidenum">
              <a:rPr lang="en-US" altLang="en-US"/>
              <a:pPr/>
              <a:t>‹#›</a:t>
            </a:fld>
            <a:endParaRPr lang="en-US" altLang="en-US"/>
          </a:p>
        </p:txBody>
      </p:sp>
    </p:spTree>
    <p:extLst>
      <p:ext uri="{BB962C8B-B14F-4D97-AF65-F5344CB8AC3E}">
        <p14:creationId xmlns:p14="http://schemas.microsoft.com/office/powerpoint/2010/main" val="12773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177155D-0C17-4B18-BA74-66FCBBD69AAD}" type="datetimeFigureOut">
              <a:rPr lang="en-US" altLang="en-US"/>
              <a:pPr/>
              <a:t>11/18/2013</a:t>
            </a:fld>
            <a:endParaRPr lang="en-US" alt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F3AE914-C87D-44DB-AD6C-DEA37E69D7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ers.google.com/chrome-developer-tools/docs/mobile-emulation#emulate-device-viewports" TargetMode="External"/><Relationship Id="rId2" Type="http://schemas.openxmlformats.org/officeDocument/2006/relationships/hyperlink" Target="https://developers.google.com/speed/pagespeed/insight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et.contensive.com/informationrequest/"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Triangle 6"/>
          <p:cNvSpPr/>
          <p:nvPr/>
        </p:nvSpPr>
        <p:spPr>
          <a:xfrm rot="5400000">
            <a:off x="0" y="0"/>
            <a:ext cx="792163" cy="792163"/>
          </a:xfrm>
          <a:prstGeom prst="rtTriangle">
            <a:avLst/>
          </a:prstGeom>
          <a:solidFill>
            <a:srgbClr val="3C3C3E"/>
          </a:solidFill>
          <a:ln>
            <a:solidFill>
              <a:srgbClr val="3C3C3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AN INTRO TO</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2054" name="TextBox 12"/>
          <p:cNvSpPr txBox="1">
            <a:spLocks noChangeArrowheads="1"/>
          </p:cNvSpPr>
          <p:nvPr/>
        </p:nvSpPr>
        <p:spPr bwMode="auto">
          <a:xfrm>
            <a:off x="0" y="2108222"/>
            <a:ext cx="6857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4800" dirty="0" smtClean="0">
                <a:solidFill>
                  <a:srgbClr val="D26706"/>
                </a:solidFill>
                <a:latin typeface="Imprint MT Shadow" pitchFamily="-84" charset="0"/>
              </a:rPr>
              <a:t>Responsive Design</a:t>
            </a:r>
            <a:endParaRPr lang="en-US" altLang="en-US" sz="4800" dirty="0">
              <a:solidFill>
                <a:srgbClr val="D26706"/>
              </a:solidFill>
              <a:latin typeface="Imprint MT Shadow" pitchFamily="-84" charset="0"/>
            </a:endParaRPr>
          </a:p>
        </p:txBody>
      </p:sp>
      <p:cxnSp>
        <p:nvCxnSpPr>
          <p:cNvPr id="14" name="Straight Connector 13"/>
          <p:cNvCxnSpPr/>
          <p:nvPr/>
        </p:nvCxnSpPr>
        <p:spPr>
          <a:xfrm flipH="1">
            <a:off x="792163" y="3297238"/>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4559300" y="3297238"/>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pic>
        <p:nvPicPr>
          <p:cNvPr id="2057"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144838"/>
            <a:ext cx="1603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16"/>
          <p:cNvSpPr txBox="1">
            <a:spLocks noChangeArrowheads="1"/>
          </p:cNvSpPr>
          <p:nvPr/>
        </p:nvSpPr>
        <p:spPr bwMode="auto">
          <a:xfrm>
            <a:off x="792163" y="3567113"/>
            <a:ext cx="5318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a:solidFill>
                  <a:srgbClr val="3C3C3E"/>
                </a:solidFill>
                <a:latin typeface="Minion Pro" pitchFamily="18" charset="0"/>
              </a:rPr>
              <a:t>An introductory guide </a:t>
            </a:r>
            <a:r>
              <a:rPr lang="en-US" altLang="en-US" sz="2000" dirty="0" smtClean="0">
                <a:solidFill>
                  <a:srgbClr val="3C3C3E"/>
                </a:solidFill>
                <a:latin typeface="Minion Pro" pitchFamily="18" charset="0"/>
              </a:rPr>
              <a:t>to responsive web design </a:t>
            </a:r>
            <a:r>
              <a:rPr lang="en-US" altLang="en-US" sz="2000" dirty="0">
                <a:solidFill>
                  <a:srgbClr val="3C3C3E"/>
                </a:solidFill>
                <a:latin typeface="Minion Pro" pitchFamily="18" charset="0"/>
              </a:rPr>
              <a:t>and how to succeed at it</a:t>
            </a:r>
          </a:p>
        </p:txBody>
      </p:sp>
      <p:sp>
        <p:nvSpPr>
          <p:cNvPr id="2059" name="TextBox 17"/>
          <p:cNvSpPr txBox="1">
            <a:spLocks noChangeArrowheads="1"/>
          </p:cNvSpPr>
          <p:nvPr/>
        </p:nvSpPr>
        <p:spPr bwMode="auto">
          <a:xfrm>
            <a:off x="1204913" y="5226050"/>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D26706"/>
                </a:solidFill>
                <a:latin typeface="Imprint MT Shadow" pitchFamily="-84" charset="0"/>
              </a:rPr>
              <a:t>DWAYNE MCGOWAN</a:t>
            </a:r>
            <a:endParaRPr lang="en-US" altLang="en-US" sz="2000" dirty="0">
              <a:solidFill>
                <a:srgbClr val="D26706"/>
              </a:solidFill>
              <a:latin typeface="Imprint MT Shadow" pitchFamily="-84" charset="0"/>
            </a:endParaRPr>
          </a:p>
        </p:txBody>
      </p:sp>
      <p:sp>
        <p:nvSpPr>
          <p:cNvPr id="2060" name="TextBox 18"/>
          <p:cNvSpPr txBox="1">
            <a:spLocks noChangeArrowheads="1"/>
          </p:cNvSpPr>
          <p:nvPr/>
        </p:nvSpPr>
        <p:spPr bwMode="auto">
          <a:xfrm>
            <a:off x="1204913" y="5637213"/>
            <a:ext cx="440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1400" dirty="0" smtClean="0">
                <a:solidFill>
                  <a:srgbClr val="D26706"/>
                </a:solidFill>
                <a:latin typeface="Imprint MT Shadow" pitchFamily="-84" charset="0"/>
              </a:rPr>
              <a:t>VP SALES AND MARKETING, CONTENSIVE</a:t>
            </a:r>
            <a:endParaRPr lang="en-US" altLang="en-US" sz="1400" dirty="0">
              <a:solidFill>
                <a:srgbClr val="D26706"/>
              </a:solidFill>
              <a:latin typeface="Imprint MT Shadow" pitchFamily="-84" charset="0"/>
            </a:endParaRPr>
          </a:p>
        </p:txBody>
      </p:sp>
      <p:pic>
        <p:nvPicPr>
          <p:cNvPr id="2061"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6424613"/>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41326" y="7340252"/>
            <a:ext cx="3281819" cy="11022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2" name="TextBox 20"/>
          <p:cNvSpPr txBox="1">
            <a:spLocks noChangeArrowheads="1"/>
          </p:cNvSpPr>
          <p:nvPr/>
        </p:nvSpPr>
        <p:spPr bwMode="auto">
          <a:xfrm>
            <a:off x="792163" y="7429500"/>
            <a:ext cx="531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1400" dirty="0">
                <a:solidFill>
                  <a:srgbClr val="3C3C3E"/>
                </a:solidFill>
                <a:latin typeface="Minion Pro" pitchFamily="18" charset="0"/>
              </a:rPr>
              <a:t>A Publication of</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179" y="7800105"/>
            <a:ext cx="1917192" cy="4328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1226311" y="3425608"/>
            <a:ext cx="4953827" cy="1171444"/>
          </a:xfrm>
        </p:spPr>
        <p:txBody>
          <a:bodyPr rtlCol="0">
            <a:noAutofit/>
          </a:bodyPr>
          <a:lstStyle/>
          <a:p>
            <a:pPr marL="0" indent="0">
              <a:buNone/>
            </a:pPr>
            <a:r>
              <a:rPr lang="en-US" sz="1600" b="1" dirty="0" smtClean="0">
                <a:solidFill>
                  <a:srgbClr val="D26706"/>
                </a:solidFill>
                <a:latin typeface="Minion Pro Med" pitchFamily="18" charset="0"/>
              </a:rPr>
              <a:t>Remember a smart phone is a phone.  </a:t>
            </a:r>
            <a:r>
              <a:rPr lang="en-US" sz="1600" dirty="0" smtClean="0">
                <a:latin typeface="Minion Pro Med" pitchFamily="18" charset="0"/>
              </a:rPr>
              <a:t/>
            </a:r>
            <a:br>
              <a:rPr lang="en-US" sz="1600" dirty="0" smtClean="0">
                <a:latin typeface="Minion Pro Med" pitchFamily="18" charset="0"/>
              </a:rPr>
            </a:br>
            <a:r>
              <a:rPr lang="en-US" sz="1600" dirty="0" smtClean="0">
                <a:latin typeface="Minion Pro Med" pitchFamily="18" charset="0"/>
              </a:rPr>
              <a:t>Make your phone number clickable so a customer can easily call you if they need more information about your product or service.</a:t>
            </a:r>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20" t="55638" r="33085" b="21230"/>
          <a:stretch/>
        </p:blipFill>
        <p:spPr bwMode="auto">
          <a:xfrm>
            <a:off x="481469" y="614558"/>
            <a:ext cx="5923397" cy="212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26311" y="4772418"/>
            <a:ext cx="4977639" cy="1569660"/>
          </a:xfrm>
          <a:prstGeom prst="rect">
            <a:avLst/>
          </a:prstGeom>
          <a:noFill/>
        </p:spPr>
        <p:txBody>
          <a:bodyPr wrap="square" rtlCol="0">
            <a:spAutoFit/>
          </a:bodyPr>
          <a:lstStyle/>
          <a:p>
            <a:r>
              <a:rPr lang="en-US" sz="1600" b="1" dirty="0" smtClean="0">
                <a:solidFill>
                  <a:srgbClr val="D26706"/>
                </a:solidFill>
                <a:latin typeface="Minion Pro Med" pitchFamily="18" charset="0"/>
              </a:rPr>
              <a:t>Almost half of all consumers use smartphones for in-store product research and browsing. </a:t>
            </a:r>
            <a:r>
              <a:rPr lang="en-US" sz="1600" dirty="0" smtClean="0">
                <a:latin typeface="Minion Pro Med" pitchFamily="18" charset="0"/>
              </a:rPr>
              <a:t/>
            </a:r>
            <a:br>
              <a:rPr lang="en-US" sz="1600" dirty="0" smtClean="0">
                <a:latin typeface="Minion Pro Med" pitchFamily="18" charset="0"/>
              </a:rPr>
            </a:br>
            <a:r>
              <a:rPr lang="en-US" sz="1600" dirty="0" smtClean="0">
                <a:latin typeface="Minion Pro Med" pitchFamily="18" charset="0"/>
              </a:rPr>
              <a:t>A ten-country study by management consulting firm Accenture found that 73% of mobile-powered shoppers preferred phones to retail clerks for basic assistance.</a:t>
            </a:r>
          </a:p>
          <a:p>
            <a:endParaRPr lang="en-US" sz="1600" dirty="0"/>
          </a:p>
        </p:txBody>
      </p:sp>
      <p:pic>
        <p:nvPicPr>
          <p:cNvPr id="15" name="Picture 1" descr="C:\Users\Dwayne\Google Drive\Contensive\Sales and Marketing\Promotions\General Icons\Large PNG Files\general-icons-25.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238" y="3425608"/>
            <a:ext cx="568105" cy="5681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descr="C:\Users\Dwayne\Google Drive\Contensive\Sales and Marketing\Promotions\General Icons\Large PNG Files\general-icons-25.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237" y="4745276"/>
            <a:ext cx="568105" cy="5681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C:\Users\Dwayne\Google Drive\Contensive\Sales and Marketing\Promotions\General Icons\Large PNG Files\general-icons-25.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893" y="6479864"/>
            <a:ext cx="568105" cy="56810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26311" y="6354604"/>
            <a:ext cx="5331303" cy="1077218"/>
          </a:xfrm>
          <a:prstGeom prst="rect">
            <a:avLst/>
          </a:prstGeom>
          <a:noFill/>
        </p:spPr>
        <p:txBody>
          <a:bodyPr wrap="square" rtlCol="0">
            <a:spAutoFit/>
          </a:bodyPr>
          <a:lstStyle/>
          <a:p>
            <a:pPr marL="0" lvl="0" indent="0">
              <a:buNone/>
            </a:pPr>
            <a:r>
              <a:rPr lang="en-US" sz="1600" b="1" dirty="0" smtClean="0">
                <a:solidFill>
                  <a:srgbClr val="D26706"/>
                </a:solidFill>
                <a:latin typeface="Minion Pro Med" pitchFamily="18" charset="0"/>
              </a:rPr>
              <a:t>Links need to be thumb friendly.  </a:t>
            </a:r>
            <a:br>
              <a:rPr lang="en-US" sz="1600" b="1" dirty="0" smtClean="0">
                <a:solidFill>
                  <a:srgbClr val="D26706"/>
                </a:solidFill>
                <a:latin typeface="Minion Pro Med" pitchFamily="18" charset="0"/>
              </a:rPr>
            </a:br>
            <a:r>
              <a:rPr lang="en-US" sz="1600" dirty="0" smtClean="0">
                <a:latin typeface="Minion Pro Med" pitchFamily="18" charset="0"/>
              </a:rPr>
              <a:t>Most people use their thumbs to navigate around on a smart phone and if your links aren't big enough to be clicked on with a thumb you need to reconsider.</a:t>
            </a:r>
          </a:p>
        </p:txBody>
      </p:sp>
    </p:spTree>
    <p:extLst>
      <p:ext uri="{BB962C8B-B14F-4D97-AF65-F5344CB8AC3E}">
        <p14:creationId xmlns:p14="http://schemas.microsoft.com/office/powerpoint/2010/main" val="77391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pic>
        <p:nvPicPr>
          <p:cNvPr id="31746" name="Picture 2" descr="C:\Users\Dwayne\Desktop\Contensive\Contensive Marketing\Email Campaigns\Mobile Sites\Mobile_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84" y="172125"/>
            <a:ext cx="5331088" cy="826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40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CHAPTER</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4101" name="TextBox 12"/>
          <p:cNvSpPr txBox="1">
            <a:spLocks noChangeArrowheads="1"/>
          </p:cNvSpPr>
          <p:nvPr/>
        </p:nvSpPr>
        <p:spPr bwMode="auto">
          <a:xfrm>
            <a:off x="792163" y="1879600"/>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9600" dirty="0" smtClean="0">
                <a:solidFill>
                  <a:srgbClr val="D26706"/>
                </a:solidFill>
                <a:latin typeface="Imprint MT Shadow" pitchFamily="-84" charset="0"/>
              </a:rPr>
              <a:t>4</a:t>
            </a:r>
            <a:endParaRPr lang="en-US" altLang="en-US" sz="9600" dirty="0">
              <a:solidFill>
                <a:srgbClr val="D26706"/>
              </a:solidFill>
              <a:latin typeface="Imprint MT Shadow" pitchFamily="-84" charset="0"/>
            </a:endParaRPr>
          </a:p>
        </p:txBody>
      </p:sp>
      <p:sp>
        <p:nvSpPr>
          <p:cNvPr id="4102" name="TextBox 16"/>
          <p:cNvSpPr txBox="1">
            <a:spLocks noChangeArrowheads="1"/>
          </p:cNvSpPr>
          <p:nvPr/>
        </p:nvSpPr>
        <p:spPr bwMode="auto">
          <a:xfrm>
            <a:off x="792163" y="3567113"/>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3C3C3E"/>
                </a:solidFill>
                <a:latin typeface="Minion Pro" pitchFamily="18" charset="0"/>
              </a:rPr>
              <a:t>Test Your Site</a:t>
            </a:r>
            <a:endParaRPr lang="en-US" altLang="en-US" sz="2000" dirty="0">
              <a:solidFill>
                <a:srgbClr val="3C3C3E"/>
              </a:solidFill>
              <a:latin typeface="Minion Pro" pitchFamily="18" charset="0"/>
            </a:endParaRPr>
          </a:p>
        </p:txBody>
      </p:sp>
      <p:pic>
        <p:nvPicPr>
          <p:cNvPr id="26626" name="Picture 2" descr="http://www.camelcitydispatch.com/wp-content/uploads/2012/12/mad-scientist-movie1.jpg"/>
          <p:cNvPicPr>
            <a:picLocks noChangeAspect="1" noChangeArrowheads="1"/>
          </p:cNvPicPr>
          <p:nvPr/>
        </p:nvPicPr>
        <p:blipFill rotWithShape="1">
          <a:blip r:embed="rId2">
            <a:extLst>
              <a:ext uri="{28A0092B-C50C-407E-A947-70E740481C1C}">
                <a14:useLocalDpi xmlns:a14="http://schemas.microsoft.com/office/drawing/2010/main" val="0"/>
              </a:ext>
            </a:extLst>
          </a:blip>
          <a:srcRect b="7297"/>
          <a:stretch/>
        </p:blipFill>
        <p:spPr bwMode="auto">
          <a:xfrm>
            <a:off x="933602" y="4806449"/>
            <a:ext cx="4572000" cy="337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9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42900" y="884432"/>
            <a:ext cx="6172200" cy="1120776"/>
          </a:xfrm>
        </p:spPr>
        <p:txBody>
          <a:bodyPr/>
          <a:lstStyle/>
          <a:p>
            <a:r>
              <a:rPr lang="en-US" altLang="en-US" dirty="0">
                <a:solidFill>
                  <a:srgbClr val="D26706"/>
                </a:solidFill>
                <a:latin typeface="Imprint MT Shadow" pitchFamily="-84" charset="0"/>
              </a:rPr>
              <a:t>T</a:t>
            </a:r>
            <a:r>
              <a:rPr lang="en-US" altLang="en-US" dirty="0" smtClean="0">
                <a:solidFill>
                  <a:srgbClr val="D26706"/>
                </a:solidFill>
                <a:latin typeface="Imprint MT Shadow" pitchFamily="-84" charset="0"/>
              </a:rPr>
              <a:t>est Your Site</a:t>
            </a:r>
            <a:endParaRPr lang="en-US" altLang="en-US" dirty="0" smtClean="0"/>
          </a:p>
        </p:txBody>
      </p:sp>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450329" y="3256768"/>
            <a:ext cx="2468235" cy="2793304"/>
          </a:xfrm>
        </p:spPr>
        <p:txBody>
          <a:bodyPr rtlCol="0">
            <a:noAutofit/>
          </a:bodyPr>
          <a:lstStyle/>
          <a:p>
            <a:pPr marL="0" lvl="0" indent="0">
              <a:buNone/>
            </a:pPr>
            <a:r>
              <a:rPr lang="en-US" sz="1600" dirty="0" smtClean="0">
                <a:latin typeface="Minion Pro Med" pitchFamily="18" charset="0"/>
              </a:rPr>
              <a:t>Testing is necessary to ensure that the mobile experience is as flawless as possible.  Much like the Character Varuca Salt in Willie Wonka and the Chocolate Factory, people are very time sensitive.  If your site takes a long time to download users will leave. That becomes even</a:t>
            </a:r>
          </a:p>
        </p:txBody>
      </p:sp>
      <p:sp>
        <p:nvSpPr>
          <p:cNvPr id="13" name="TextBox 10"/>
          <p:cNvSpPr txBox="1">
            <a:spLocks noChangeArrowheads="1"/>
          </p:cNvSpPr>
          <p:nvPr/>
        </p:nvSpPr>
        <p:spPr bwMode="auto">
          <a:xfrm>
            <a:off x="450328" y="1510845"/>
            <a:ext cx="20399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1500" dirty="0">
                <a:solidFill>
                  <a:srgbClr val="D26706"/>
                </a:solidFill>
                <a:latin typeface="Minion Pro" pitchFamily="18" charset="0"/>
              </a:rPr>
              <a:t>“</a:t>
            </a:r>
          </a:p>
        </p:txBody>
      </p:sp>
      <p:sp>
        <p:nvSpPr>
          <p:cNvPr id="14" name="Rectangle 11"/>
          <p:cNvSpPr>
            <a:spLocks noChangeArrowheads="1"/>
          </p:cNvSpPr>
          <p:nvPr/>
        </p:nvSpPr>
        <p:spPr bwMode="auto">
          <a:xfrm>
            <a:off x="1225028" y="1919681"/>
            <a:ext cx="450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dirty="0" smtClean="0"/>
              <a:t>I want an </a:t>
            </a:r>
            <a:r>
              <a:rPr lang="en-US" dirty="0" err="1" smtClean="0"/>
              <a:t>Oompa</a:t>
            </a:r>
            <a:r>
              <a:rPr lang="en-US" dirty="0" smtClean="0"/>
              <a:t> </a:t>
            </a:r>
            <a:r>
              <a:rPr lang="en-US" dirty="0" err="1" smtClean="0"/>
              <a:t>Loompa</a:t>
            </a:r>
            <a:r>
              <a:rPr lang="en-US" dirty="0" smtClean="0"/>
              <a:t>, and I want it NOW!</a:t>
            </a:r>
            <a:endParaRPr lang="en-US" altLang="en-US" dirty="0">
              <a:latin typeface="Minion Pro" pitchFamily="18" charset="0"/>
            </a:endParaRPr>
          </a:p>
        </p:txBody>
      </p:sp>
      <p:sp>
        <p:nvSpPr>
          <p:cNvPr id="15" name="TextBox 12"/>
          <p:cNvSpPr txBox="1">
            <a:spLocks noChangeArrowheads="1"/>
          </p:cNvSpPr>
          <p:nvPr/>
        </p:nvSpPr>
        <p:spPr bwMode="auto">
          <a:xfrm>
            <a:off x="5586413" y="1900435"/>
            <a:ext cx="20383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1500" dirty="0">
                <a:solidFill>
                  <a:srgbClr val="D26706"/>
                </a:solidFill>
                <a:latin typeface="Minion Pro" pitchFamily="18" charset="0"/>
              </a:rPr>
              <a:t>”</a:t>
            </a:r>
          </a:p>
        </p:txBody>
      </p:sp>
      <p:sp>
        <p:nvSpPr>
          <p:cNvPr id="16" name="Rectangle 13"/>
          <p:cNvSpPr>
            <a:spLocks noChangeArrowheads="1"/>
          </p:cNvSpPr>
          <p:nvPr/>
        </p:nvSpPr>
        <p:spPr bwMode="auto">
          <a:xfrm>
            <a:off x="1638474" y="2448571"/>
            <a:ext cx="2808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400" dirty="0" smtClean="0">
                <a:latin typeface="Minion Pro" pitchFamily="18" charset="0"/>
              </a:rPr>
              <a:t>-Varuca Salt, Willie Wonka</a:t>
            </a:r>
            <a:endParaRPr lang="en-US" altLang="en-US" sz="1400" dirty="0">
              <a:latin typeface="Minion Pro" pitchFamily="18" charset="0"/>
            </a:endParaRPr>
          </a:p>
        </p:txBody>
      </p:sp>
      <p:pic>
        <p:nvPicPr>
          <p:cNvPr id="25602" name="Picture 2" descr="http://www.virtualtourgroup.com/wp-content/uploads/2013/05/multi-de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090" y="3093929"/>
            <a:ext cx="3782860" cy="2924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329" y="5993557"/>
            <a:ext cx="6064771" cy="1815882"/>
          </a:xfrm>
          <a:prstGeom prst="rect">
            <a:avLst/>
          </a:prstGeom>
          <a:noFill/>
        </p:spPr>
        <p:txBody>
          <a:bodyPr wrap="square" rtlCol="0">
            <a:spAutoFit/>
          </a:bodyPr>
          <a:lstStyle/>
          <a:p>
            <a:pPr marL="0" lvl="0" indent="0">
              <a:buNone/>
            </a:pPr>
            <a:r>
              <a:rPr lang="en-US" sz="1600" dirty="0" smtClean="0">
                <a:latin typeface="Minion Pro Med" pitchFamily="18" charset="0"/>
              </a:rPr>
              <a:t>more important on a mobile device.  You can’t always count on the user being connected to a broadband wireless network or having a 4G LTE data plan.  There are many users and places where 3G is the best connection they are going to get.  Make sure your site loads with reasonable speed and if not adjust images, scripts and content accordingly.</a:t>
            </a:r>
          </a:p>
          <a:p>
            <a:endParaRPr lang="en-US" sz="1600" dirty="0"/>
          </a:p>
        </p:txBody>
      </p:sp>
    </p:spTree>
    <p:extLst>
      <p:ext uri="{BB962C8B-B14F-4D97-AF65-F5344CB8AC3E}">
        <p14:creationId xmlns:p14="http://schemas.microsoft.com/office/powerpoint/2010/main" val="262755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6" name="Content Placeholder 5"/>
          <p:cNvSpPr>
            <a:spLocks noGrp="1"/>
          </p:cNvSpPr>
          <p:nvPr>
            <p:ph idx="1"/>
          </p:nvPr>
        </p:nvSpPr>
        <p:spPr>
          <a:xfrm>
            <a:off x="342900" y="914401"/>
            <a:ext cx="6172200" cy="7253288"/>
          </a:xfrm>
        </p:spPr>
        <p:txBody>
          <a:bodyPr/>
          <a:lstStyle/>
          <a:p>
            <a:pPr marL="0" lvl="0" indent="0">
              <a:buNone/>
            </a:pPr>
            <a:r>
              <a:rPr lang="en-US" sz="1600" dirty="0" smtClean="0">
                <a:latin typeface="Minion Pro Med" pitchFamily="18" charset="0"/>
              </a:rPr>
              <a:t>Just because your site looks great on your 10” Microsoft Surface Pro tablet doesn’t mean it will look as good on my 7” kindle, or my iPhone 4.  You need to test your site on multiple devices and screen sizes.  </a:t>
            </a:r>
          </a:p>
          <a:p>
            <a:pPr marL="0" indent="0">
              <a:buNone/>
            </a:pPr>
            <a:endParaRPr lang="en-US" sz="1600" dirty="0">
              <a:latin typeface="Minion Pro Med" pitchFamily="18" charset="0"/>
            </a:endParaRPr>
          </a:p>
          <a:p>
            <a:pPr marL="0" indent="0">
              <a:buNone/>
            </a:pPr>
            <a:r>
              <a:rPr lang="en-US" sz="1600" dirty="0" smtClean="0">
                <a:latin typeface="Minion Pro Med" pitchFamily="18" charset="0"/>
              </a:rPr>
              <a:t>Google has a great online tool for checking page load times, </a:t>
            </a:r>
            <a:r>
              <a:rPr lang="en-US" sz="1600" u="sng" dirty="0" smtClean="0">
                <a:latin typeface="Minion Pro Med" pitchFamily="18" charset="0"/>
                <a:hlinkClick r:id="rId2"/>
              </a:rPr>
              <a:t>https://developers.google.com/speed/pagespeed/insights</a:t>
            </a:r>
            <a:endParaRPr lang="en-US" sz="1600" dirty="0" smtClean="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r>
              <a:rPr lang="en-US" sz="1600" dirty="0" smtClean="0">
                <a:latin typeface="Minion Pro Med" pitchFamily="18" charset="0"/>
              </a:rPr>
              <a:t>Here is a link to Google Developer tools for testing mobile:</a:t>
            </a:r>
          </a:p>
          <a:p>
            <a:pPr marL="0" lvl="0" indent="0">
              <a:buNone/>
            </a:pPr>
            <a:r>
              <a:rPr lang="en-US" sz="1600" dirty="0" smtClean="0">
                <a:latin typeface="Minion Pro Med" pitchFamily="18" charset="0"/>
                <a:hlinkClick r:id="rId3"/>
              </a:rPr>
              <a:t>https://developers.google.com/chrome-developer-tools/docs/mobile-emulation#emulate-device-viewports</a:t>
            </a:r>
            <a:endParaRPr lang="en-US" sz="1600" dirty="0" smtClean="0">
              <a:latin typeface="Minion Pro Med" pitchFamily="18" charset="0"/>
            </a:endParaRPr>
          </a:p>
          <a:p>
            <a:endParaRPr lang="en-US" sz="1600" dirty="0">
              <a:latin typeface="Minion Pro Med" pitchFamily="18" charset="0"/>
            </a:endParaRPr>
          </a:p>
        </p:txBody>
      </p:sp>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136" r="44057" b="25839"/>
          <a:stretch/>
        </p:blipFill>
        <p:spPr bwMode="auto">
          <a:xfrm>
            <a:off x="688931" y="2808623"/>
            <a:ext cx="5139806" cy="327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656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CHAPTER</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4101" name="TextBox 12"/>
          <p:cNvSpPr txBox="1">
            <a:spLocks noChangeArrowheads="1"/>
          </p:cNvSpPr>
          <p:nvPr/>
        </p:nvSpPr>
        <p:spPr bwMode="auto">
          <a:xfrm>
            <a:off x="792163" y="1879600"/>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9600" dirty="0" smtClean="0">
                <a:solidFill>
                  <a:srgbClr val="D26706"/>
                </a:solidFill>
                <a:latin typeface="Imprint MT Shadow" pitchFamily="-84" charset="0"/>
              </a:rPr>
              <a:t>5</a:t>
            </a:r>
            <a:endParaRPr lang="en-US" altLang="en-US" sz="9600" dirty="0">
              <a:solidFill>
                <a:srgbClr val="D26706"/>
              </a:solidFill>
              <a:latin typeface="Imprint MT Shadow" pitchFamily="-84" charset="0"/>
            </a:endParaRPr>
          </a:p>
        </p:txBody>
      </p:sp>
      <p:sp>
        <p:nvSpPr>
          <p:cNvPr id="4102" name="TextBox 16"/>
          <p:cNvSpPr txBox="1">
            <a:spLocks noChangeArrowheads="1"/>
          </p:cNvSpPr>
          <p:nvPr/>
        </p:nvSpPr>
        <p:spPr bwMode="auto">
          <a:xfrm>
            <a:off x="792163" y="3567113"/>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3C3C3E"/>
                </a:solidFill>
                <a:latin typeface="Minion Pro" pitchFamily="18" charset="0"/>
              </a:rPr>
              <a:t>Avoid Common Mistakes</a:t>
            </a:r>
            <a:endParaRPr lang="en-US" altLang="en-US" sz="2000" dirty="0">
              <a:solidFill>
                <a:srgbClr val="3C3C3E"/>
              </a:solidFill>
              <a:latin typeface="Minion Pro" pitchFamily="18" charset="0"/>
            </a:endParaRPr>
          </a:p>
        </p:txBody>
      </p:sp>
      <p:pic>
        <p:nvPicPr>
          <p:cNvPr id="24580" name="Picture 4" descr="http://st-listas.20minutos.es/images/2010-06/227617/2449240_64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134" y="5240021"/>
            <a:ext cx="3576181" cy="329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1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42900" y="884432"/>
            <a:ext cx="6172200" cy="1120776"/>
          </a:xfrm>
        </p:spPr>
        <p:txBody>
          <a:bodyPr/>
          <a:lstStyle/>
          <a:p>
            <a:r>
              <a:rPr lang="en-US" altLang="en-US" dirty="0" smtClean="0">
                <a:solidFill>
                  <a:srgbClr val="D26706"/>
                </a:solidFill>
                <a:latin typeface="Imprint MT Shadow" pitchFamily="-84" charset="0"/>
              </a:rPr>
              <a:t>Common Mistakes</a:t>
            </a:r>
            <a:endParaRPr lang="en-US" altLang="en-US" dirty="0" smtClean="0"/>
          </a:p>
        </p:txBody>
      </p:sp>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1828800" y="2204581"/>
            <a:ext cx="4351338" cy="5963107"/>
          </a:xfrm>
        </p:spPr>
        <p:txBody>
          <a:bodyPr rtlCol="0">
            <a:noAutofit/>
          </a:bodyPr>
          <a:lstStyle/>
          <a:p>
            <a:pPr marL="0" lvl="0" indent="0">
              <a:buNone/>
            </a:pPr>
            <a:r>
              <a:rPr lang="en-US" sz="1600" b="1" dirty="0">
                <a:solidFill>
                  <a:srgbClr val="D26706"/>
                </a:solidFill>
                <a:latin typeface="Minion Pro Med" pitchFamily="18" charset="0"/>
              </a:rPr>
              <a:t>Limited Content</a:t>
            </a:r>
            <a:r>
              <a:rPr lang="en-US" sz="1600" dirty="0">
                <a:latin typeface="Minion Pro Med" pitchFamily="18" charset="0"/>
              </a:rPr>
              <a:t>.-- Tailor your content, don't cripple it. Your customers will want to see a tailored experience based on the device they use - but they still want a complete experience. Make sure to design for mobile, rather than simply removing content from your desktop site</a:t>
            </a:r>
            <a:r>
              <a:rPr lang="en-US" sz="1600" dirty="0" smtClean="0">
                <a:latin typeface="Minion Pro Med" pitchFamily="18" charset="0"/>
              </a:rPr>
              <a:t>.</a:t>
            </a:r>
          </a:p>
          <a:p>
            <a:pPr marL="0" lvl="0" indent="0">
              <a:buNone/>
            </a:pPr>
            <a:endParaRPr lang="en-US" sz="1600" dirty="0">
              <a:latin typeface="Minion Pro Med" pitchFamily="18" charset="0"/>
            </a:endParaRPr>
          </a:p>
          <a:p>
            <a:pPr marL="0" lvl="0" indent="0">
              <a:buNone/>
            </a:pPr>
            <a:r>
              <a:rPr lang="en-US" sz="1600" b="1" dirty="0">
                <a:solidFill>
                  <a:srgbClr val="D26706"/>
                </a:solidFill>
                <a:latin typeface="Minion Pro Med" pitchFamily="18" charset="0"/>
              </a:rPr>
              <a:t>Multiple Domains</a:t>
            </a:r>
            <a:r>
              <a:rPr lang="en-US" sz="1600" dirty="0">
                <a:latin typeface="Minion Pro Med" pitchFamily="18" charset="0"/>
              </a:rPr>
              <a:t>.-- Do not serve your mobile site from a different domain, e.g. example.com versus example.provider.com. Domains have brand identity, and have implications on search ranking, both typically built over years, and often with a lot of investment.</a:t>
            </a:r>
          </a:p>
          <a:p>
            <a:pPr marL="0" lvl="0" indent="0">
              <a:buNone/>
            </a:pPr>
            <a:endParaRPr lang="en-US" sz="1600" dirty="0" smtClean="0">
              <a:latin typeface="Minion Pro Med" pitchFamily="18" charset="0"/>
            </a:endParaRPr>
          </a:p>
          <a:p>
            <a:pPr marL="0" lvl="0" indent="0">
              <a:buNone/>
            </a:pPr>
            <a:r>
              <a:rPr lang="en-US" sz="1600" b="1" dirty="0" smtClean="0">
                <a:solidFill>
                  <a:srgbClr val="D26706"/>
                </a:solidFill>
                <a:latin typeface="Minion Pro Med" pitchFamily="18" charset="0"/>
              </a:rPr>
              <a:t>Pop-ups</a:t>
            </a:r>
            <a:r>
              <a:rPr lang="en-US" sz="1600" dirty="0">
                <a:latin typeface="Minion Pro Med" pitchFamily="18" charset="0"/>
              </a:rPr>
              <a:t>. --Pop-ups are generally a bad user experience. Instead, we recommend using a simple banner to promote your app inline with the page's content.</a:t>
            </a:r>
          </a:p>
          <a:p>
            <a:pPr marL="0" lvl="0" indent="0">
              <a:buNone/>
            </a:pPr>
            <a:endParaRPr lang="en-US" sz="1600" dirty="0" smtClean="0">
              <a:latin typeface="Minion Pro Med" pitchFamily="18" charset="0"/>
            </a:endParaRPr>
          </a:p>
        </p:txBody>
      </p:sp>
      <p:pic>
        <p:nvPicPr>
          <p:cNvPr id="23553" name="Picture 1" descr="C:\Users\Dwayne\Google Drive\Contensive\Sales and Marketing\Promotions\General Icons\Large PNG Files\general-icons-27.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480" y="2329841"/>
            <a:ext cx="890653" cy="890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C:\Users\Dwayne\Google Drive\Contensive\Sales and Marketing\Promotions\General Icons\Large PNG Files\general-icons-27.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74" y="4047994"/>
            <a:ext cx="890653" cy="8906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descr="C:\Users\Dwayne\Google Drive\Contensive\Sales and Marketing\Promotions\General Icons\Large PNG Files\general-icons-27.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73" y="5979090"/>
            <a:ext cx="890653" cy="8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7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42900" y="884432"/>
            <a:ext cx="6172200" cy="1120776"/>
          </a:xfrm>
        </p:spPr>
        <p:txBody>
          <a:bodyPr/>
          <a:lstStyle/>
          <a:p>
            <a:r>
              <a:rPr lang="en-US" altLang="en-US" dirty="0" smtClean="0">
                <a:solidFill>
                  <a:srgbClr val="D26706"/>
                </a:solidFill>
                <a:latin typeface="Imprint MT Shadow" pitchFamily="-84" charset="0"/>
              </a:rPr>
              <a:t>Common Mistakes</a:t>
            </a:r>
            <a:endParaRPr lang="en-US" altLang="en-US" dirty="0" smtClean="0"/>
          </a:p>
        </p:txBody>
      </p:sp>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1828800" y="2204581"/>
            <a:ext cx="4351338" cy="5963107"/>
          </a:xfrm>
        </p:spPr>
        <p:txBody>
          <a:bodyPr rtlCol="0">
            <a:noAutofit/>
          </a:bodyPr>
          <a:lstStyle/>
          <a:p>
            <a:pPr marL="0" lvl="0" indent="0">
              <a:buNone/>
            </a:pPr>
            <a:r>
              <a:rPr lang="en-US" sz="1600" b="1" dirty="0" smtClean="0">
                <a:solidFill>
                  <a:srgbClr val="D26706"/>
                </a:solidFill>
                <a:latin typeface="Minion Pro Med" pitchFamily="18" charset="0"/>
              </a:rPr>
              <a:t>Unplayable </a:t>
            </a:r>
            <a:r>
              <a:rPr lang="en-US" sz="1600" b="1" dirty="0">
                <a:solidFill>
                  <a:srgbClr val="D26706"/>
                </a:solidFill>
                <a:latin typeface="Minion Pro Med" pitchFamily="18" charset="0"/>
              </a:rPr>
              <a:t>videos.</a:t>
            </a:r>
            <a:r>
              <a:rPr lang="en-US" sz="1600" dirty="0">
                <a:latin typeface="Minion Pro Med" pitchFamily="18" charset="0"/>
              </a:rPr>
              <a:t>-- Many videos are not playable on smartphone devices. We recommend using HTML5 standard tags to include videos and avoid content in formats, such as Flash, that are not supported by all mobile devices.</a:t>
            </a: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r>
              <a:rPr lang="en-US" sz="1600" b="1" dirty="0" smtClean="0">
                <a:solidFill>
                  <a:srgbClr val="D26706"/>
                </a:solidFill>
                <a:latin typeface="Minion Pro Med" pitchFamily="18" charset="0"/>
              </a:rPr>
              <a:t>Faulty </a:t>
            </a:r>
            <a:r>
              <a:rPr lang="en-US" sz="1600" b="1" dirty="0">
                <a:solidFill>
                  <a:srgbClr val="D26706"/>
                </a:solidFill>
                <a:latin typeface="Minion Pro Med" pitchFamily="18" charset="0"/>
              </a:rPr>
              <a:t>redirects.</a:t>
            </a:r>
            <a:r>
              <a:rPr lang="en-US" sz="1600" dirty="0">
                <a:latin typeface="Minion Pro Med" pitchFamily="18" charset="0"/>
              </a:rPr>
              <a:t>-- If you do have an equivalent smartphone URL, make sure to configure the redirection so that users end up on the correct destination page.</a:t>
            </a:r>
          </a:p>
          <a:p>
            <a:pPr marL="0" lvl="0" indent="0">
              <a:buNone/>
            </a:pPr>
            <a:endParaRPr lang="en-US" sz="1600" dirty="0" smtClean="0">
              <a:latin typeface="Minion Pro Med" pitchFamily="18" charset="0"/>
            </a:endParaRPr>
          </a:p>
          <a:p>
            <a:pPr marL="0" lvl="0" indent="0">
              <a:buNone/>
            </a:pPr>
            <a:endParaRPr lang="en-US" sz="1600" dirty="0">
              <a:latin typeface="Minion Pro Med" pitchFamily="18" charset="0"/>
            </a:endParaRPr>
          </a:p>
          <a:p>
            <a:pPr marL="0" lvl="0" indent="0">
              <a:buNone/>
            </a:pPr>
            <a:r>
              <a:rPr lang="en-US" sz="1600" b="1" dirty="0" smtClean="0">
                <a:solidFill>
                  <a:srgbClr val="D26706"/>
                </a:solidFill>
                <a:latin typeface="Minion Pro Med" pitchFamily="18" charset="0"/>
              </a:rPr>
              <a:t>Load </a:t>
            </a:r>
            <a:r>
              <a:rPr lang="en-US" sz="1600" b="1" dirty="0">
                <a:solidFill>
                  <a:srgbClr val="D26706"/>
                </a:solidFill>
                <a:latin typeface="Minion Pro Med" pitchFamily="18" charset="0"/>
              </a:rPr>
              <a:t>Speed</a:t>
            </a:r>
            <a:r>
              <a:rPr lang="en-US" sz="1600" dirty="0">
                <a:latin typeface="Minion Pro Med" pitchFamily="18" charset="0"/>
              </a:rPr>
              <a:t>.-- Sites that load fast generally offer a better user experience. On mobile, users seem even more sensitive to speed and more likely to give up if the website doesn't load fast. </a:t>
            </a:r>
          </a:p>
        </p:txBody>
      </p:sp>
      <p:pic>
        <p:nvPicPr>
          <p:cNvPr id="23553" name="Picture 1" descr="C:\Users\Dwayne\Google Drive\Contensive\Sales and Marketing\Promotions\General Icons\Large PNG Files\general-icons-27.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480" y="2329841"/>
            <a:ext cx="890653" cy="890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C:\Users\Dwayne\Google Drive\Contensive\Sales and Marketing\Promotions\General Icons\Large PNG Files\general-icons-27.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74" y="4047994"/>
            <a:ext cx="890653" cy="8906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descr="C:\Users\Dwayne\Google Drive\Contensive\Sales and Marketing\Promotions\General Icons\Large PNG Files\general-icons-27.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73" y="5828778"/>
            <a:ext cx="890653" cy="8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CHAPTER</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4101" name="TextBox 12"/>
          <p:cNvSpPr txBox="1">
            <a:spLocks noChangeArrowheads="1"/>
          </p:cNvSpPr>
          <p:nvPr/>
        </p:nvSpPr>
        <p:spPr bwMode="auto">
          <a:xfrm>
            <a:off x="792163" y="1879600"/>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9600" dirty="0" smtClean="0">
                <a:solidFill>
                  <a:srgbClr val="D26706"/>
                </a:solidFill>
                <a:latin typeface="Imprint MT Shadow" pitchFamily="-84" charset="0"/>
              </a:rPr>
              <a:t>6</a:t>
            </a:r>
            <a:endParaRPr lang="en-US" altLang="en-US" sz="9600" dirty="0">
              <a:solidFill>
                <a:srgbClr val="D26706"/>
              </a:solidFill>
              <a:latin typeface="Imprint MT Shadow" pitchFamily="-84" charset="0"/>
            </a:endParaRPr>
          </a:p>
        </p:txBody>
      </p:sp>
      <p:sp>
        <p:nvSpPr>
          <p:cNvPr id="4102" name="TextBox 16"/>
          <p:cNvSpPr txBox="1">
            <a:spLocks noChangeArrowheads="1"/>
          </p:cNvSpPr>
          <p:nvPr/>
        </p:nvSpPr>
        <p:spPr bwMode="auto">
          <a:xfrm>
            <a:off x="792163" y="3567113"/>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3C3C3E"/>
                </a:solidFill>
                <a:latin typeface="Minion Pro" pitchFamily="18" charset="0"/>
              </a:rPr>
              <a:t>Measure, </a:t>
            </a:r>
            <a:r>
              <a:rPr lang="en-US" altLang="en-US" sz="2000" dirty="0" smtClean="0">
                <a:solidFill>
                  <a:srgbClr val="3C3C3E"/>
                </a:solidFill>
                <a:latin typeface="Minion Pro" pitchFamily="18" charset="0"/>
              </a:rPr>
              <a:t>Analyze and Adjust</a:t>
            </a:r>
            <a:endParaRPr lang="en-US" altLang="en-US" sz="2000" dirty="0">
              <a:solidFill>
                <a:srgbClr val="3C3C3E"/>
              </a:solidFill>
              <a:latin typeface="Minion Pro" pitchFamily="18" charset="0"/>
            </a:endParaRPr>
          </a:p>
        </p:txBody>
      </p:sp>
      <p:pic>
        <p:nvPicPr>
          <p:cNvPr id="22530" name="Picture 2" descr="http://www.pathtofatloss.com/wp-content/woo_custom/73-tape-meas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454" y="5375906"/>
            <a:ext cx="3988641" cy="299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0" y="884432"/>
            <a:ext cx="6858000" cy="1120776"/>
          </a:xfrm>
        </p:spPr>
        <p:txBody>
          <a:bodyPr/>
          <a:lstStyle/>
          <a:p>
            <a:r>
              <a:rPr lang="en-US" altLang="en-US" sz="4000" kern="800" dirty="0" smtClean="0">
                <a:solidFill>
                  <a:srgbClr val="D26706"/>
                </a:solidFill>
                <a:latin typeface="Imprint MT Shadow" pitchFamily="-84" charset="0"/>
              </a:rPr>
              <a:t>Measure, Analyze, Adjust</a:t>
            </a:r>
            <a:endParaRPr lang="en-US" altLang="en-US" sz="4000" kern="800" dirty="0" smtClean="0"/>
          </a:p>
        </p:txBody>
      </p:sp>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342899" y="1916482"/>
            <a:ext cx="6039645" cy="1490597"/>
          </a:xfrm>
        </p:spPr>
        <p:txBody>
          <a:bodyPr rtlCol="0">
            <a:noAutofit/>
          </a:bodyPr>
          <a:lstStyle/>
          <a:p>
            <a:pPr marL="0" indent="0">
              <a:buNone/>
            </a:pPr>
            <a:r>
              <a:rPr lang="en-US" sz="1600" dirty="0" smtClean="0">
                <a:latin typeface="Minion Pro Med" pitchFamily="18" charset="0"/>
              </a:rPr>
              <a:t>Successful </a:t>
            </a:r>
            <a:r>
              <a:rPr lang="en-US" sz="1600" dirty="0">
                <a:latin typeface="Minion Pro Med" pitchFamily="18" charset="0"/>
              </a:rPr>
              <a:t>website owners have always </a:t>
            </a:r>
            <a:r>
              <a:rPr lang="en-US" sz="1600" dirty="0" smtClean="0">
                <a:latin typeface="Minion Pro Med" pitchFamily="18" charset="0"/>
              </a:rPr>
              <a:t>measured and analyzed user behavior in order to </a:t>
            </a:r>
            <a:r>
              <a:rPr lang="en-US" sz="1600" dirty="0">
                <a:latin typeface="Minion Pro Med" pitchFamily="18" charset="0"/>
              </a:rPr>
              <a:t>optimize content and improve user engagement. The same </a:t>
            </a:r>
            <a:r>
              <a:rPr lang="en-US" sz="1600" dirty="0" smtClean="0">
                <a:latin typeface="Minion Pro Med" pitchFamily="18" charset="0"/>
              </a:rPr>
              <a:t>principles apply </a:t>
            </a:r>
            <a:r>
              <a:rPr lang="en-US" sz="1600" dirty="0">
                <a:latin typeface="Minion Pro Med" pitchFamily="18" charset="0"/>
              </a:rPr>
              <a:t>to multi-device </a:t>
            </a:r>
            <a:r>
              <a:rPr lang="en-US" sz="1600" dirty="0" smtClean="0">
                <a:latin typeface="Minion Pro Med" pitchFamily="18" charset="0"/>
              </a:rPr>
              <a:t>sites</a:t>
            </a:r>
            <a:r>
              <a:rPr lang="en-US" sz="1600" dirty="0">
                <a:latin typeface="Minion Pro Med" pitchFamily="18" charset="0"/>
              </a:rPr>
              <a:t>. Most successful businesses with multi-device websites analyze interactions across devices and continuously improve their web presence</a:t>
            </a:r>
            <a:r>
              <a:rPr lang="en-US" sz="1600" dirty="0" smtClean="0">
                <a:latin typeface="Minion Pro Med" pitchFamily="18" charset="0"/>
              </a:rPr>
              <a:t>.</a:t>
            </a:r>
            <a:endParaRPr lang="en-US" sz="1600" dirty="0">
              <a:latin typeface="Minion Pro Med" pitchFamily="18" charset="0"/>
            </a:endParaRPr>
          </a:p>
        </p:txBody>
      </p:sp>
      <p:sp>
        <p:nvSpPr>
          <p:cNvPr id="2" name="TextBox 1"/>
          <p:cNvSpPr txBox="1"/>
          <p:nvPr/>
        </p:nvSpPr>
        <p:spPr>
          <a:xfrm>
            <a:off x="1565753" y="3388578"/>
            <a:ext cx="4638197" cy="5262979"/>
          </a:xfrm>
          <a:prstGeom prst="rect">
            <a:avLst/>
          </a:prstGeom>
          <a:noFill/>
        </p:spPr>
        <p:txBody>
          <a:bodyPr wrap="square" rtlCol="0">
            <a:spAutoFit/>
          </a:bodyPr>
          <a:lstStyle/>
          <a:p>
            <a:r>
              <a:rPr lang="en-US" sz="1600" b="1" dirty="0" smtClean="0">
                <a:latin typeface="Minion Pro Med" pitchFamily="18" charset="0"/>
              </a:rPr>
              <a:t>Understand how customers currently interact with your site</a:t>
            </a:r>
            <a:r>
              <a:rPr lang="en-US" sz="1600" dirty="0" smtClean="0">
                <a:latin typeface="Minion Pro Med" pitchFamily="18" charset="0"/>
              </a:rPr>
              <a:t/>
            </a:r>
            <a:br>
              <a:rPr lang="en-US" sz="1600" dirty="0" smtClean="0">
                <a:latin typeface="Minion Pro Med" pitchFamily="18" charset="0"/>
              </a:rPr>
            </a:br>
            <a:r>
              <a:rPr lang="en-US" sz="1600" dirty="0" smtClean="0">
                <a:latin typeface="Minion Pro Med" pitchFamily="18" charset="0"/>
              </a:rPr>
              <a:t>Analyze the traffic on your website to understand where your customers came from; what times they visit, what content they consume and especially what devices they use. A solid analysis will give you a good understanding of the status quo and will help you identify what areas to focus on.</a:t>
            </a:r>
          </a:p>
          <a:p>
            <a:endParaRPr lang="en-US" sz="1600" b="1" dirty="0" smtClean="0">
              <a:latin typeface="Minion Pro Med" pitchFamily="18" charset="0"/>
            </a:endParaRPr>
          </a:p>
          <a:p>
            <a:r>
              <a:rPr lang="en-US" sz="1600" b="1" dirty="0" smtClean="0">
                <a:latin typeface="Minion Pro Med" pitchFamily="18" charset="0"/>
              </a:rPr>
              <a:t>Adapt to customer needs</a:t>
            </a:r>
            <a:r>
              <a:rPr lang="en-US" sz="1600" dirty="0" smtClean="0">
                <a:latin typeface="Minion Pro Med" pitchFamily="18" charset="0"/>
              </a:rPr>
              <a:t/>
            </a:r>
            <a:br>
              <a:rPr lang="en-US" sz="1600" dirty="0" smtClean="0">
                <a:latin typeface="Minion Pro Med" pitchFamily="18" charset="0"/>
              </a:rPr>
            </a:br>
            <a:r>
              <a:rPr lang="en-US" sz="1600" dirty="0" smtClean="0">
                <a:latin typeface="Minion Pro Med" pitchFamily="18" charset="0"/>
              </a:rPr>
              <a:t>An analysis of your current website might give you hints—e.g. what a smartphone user is looking for versus a desktop or a tablet. You might learn that prioritizing specific content on the mobile-friendly version improves conversion rates and reduces bounce rates. The idea is to tailor and rearrange content rather than removing it and offering a stripped down version of your website. Keeping the user in mind when creating device specific content is key to engaging site users and improving site stickiness.</a:t>
            </a:r>
          </a:p>
          <a:p>
            <a:endParaRPr lang="en-US" sz="1600" dirty="0"/>
          </a:p>
        </p:txBody>
      </p:sp>
      <p:sp>
        <p:nvSpPr>
          <p:cNvPr id="12" name="Oval 11"/>
          <p:cNvSpPr/>
          <p:nvPr/>
        </p:nvSpPr>
        <p:spPr>
          <a:xfrm>
            <a:off x="375781" y="3490067"/>
            <a:ext cx="1044358" cy="104435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6000" dirty="0" smtClean="0"/>
              <a:t>1</a:t>
            </a:r>
            <a:endParaRPr lang="en-US" sz="6000" dirty="0"/>
          </a:p>
        </p:txBody>
      </p:sp>
      <p:sp>
        <p:nvSpPr>
          <p:cNvPr id="13" name="Oval 12"/>
          <p:cNvSpPr/>
          <p:nvPr/>
        </p:nvSpPr>
        <p:spPr>
          <a:xfrm>
            <a:off x="375781" y="5585570"/>
            <a:ext cx="1044358" cy="104435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6000" dirty="0"/>
              <a:t>2</a:t>
            </a:r>
          </a:p>
        </p:txBody>
      </p:sp>
    </p:spTree>
    <p:extLst>
      <p:ext uri="{BB962C8B-B14F-4D97-AF65-F5344CB8AC3E}">
        <p14:creationId xmlns:p14="http://schemas.microsoft.com/office/powerpoint/2010/main" val="137736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3"/>
          <p:cNvSpPr txBox="1">
            <a:spLocks noChangeArrowheads="1"/>
          </p:cNvSpPr>
          <p:nvPr/>
        </p:nvSpPr>
        <p:spPr bwMode="auto">
          <a:xfrm>
            <a:off x="792163" y="1338263"/>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4800">
                <a:solidFill>
                  <a:srgbClr val="D26706"/>
                </a:solidFill>
                <a:latin typeface="Imprint MT Shadow" pitchFamily="-84" charset="0"/>
              </a:rPr>
              <a:t>TABLE OF CONTENTS</a:t>
            </a:r>
          </a:p>
        </p:txBody>
      </p:sp>
      <p:sp>
        <p:nvSpPr>
          <p:cNvPr id="3074" name="TextBox 5"/>
          <p:cNvSpPr txBox="1">
            <a:spLocks noChangeArrowheads="1"/>
          </p:cNvSpPr>
          <p:nvPr/>
        </p:nvSpPr>
        <p:spPr bwMode="auto">
          <a:xfrm>
            <a:off x="1614488" y="3379788"/>
            <a:ext cx="4495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dirty="0" smtClean="0">
                <a:solidFill>
                  <a:srgbClr val="3C3C3E"/>
                </a:solidFill>
                <a:latin typeface="Minion Pro" pitchFamily="18" charset="0"/>
              </a:rPr>
              <a:t>Chapter 1–Why Optimize for Mobile</a:t>
            </a:r>
          </a:p>
          <a:p>
            <a:endParaRPr lang="en-US" altLang="en-US" sz="2000" dirty="0">
              <a:solidFill>
                <a:srgbClr val="3C3C3E"/>
              </a:solidFill>
              <a:latin typeface="Minion Pro" pitchFamily="18" charset="0"/>
            </a:endParaRPr>
          </a:p>
          <a:p>
            <a:r>
              <a:rPr lang="en-US" altLang="en-US" sz="2000" dirty="0">
                <a:solidFill>
                  <a:srgbClr val="3C3C3E"/>
                </a:solidFill>
                <a:latin typeface="Minion Pro" pitchFamily="18" charset="0"/>
              </a:rPr>
              <a:t>Chapter 2</a:t>
            </a:r>
            <a:r>
              <a:rPr lang="en-US" altLang="en-US" sz="2000" dirty="0" smtClean="0">
                <a:solidFill>
                  <a:srgbClr val="3C3C3E"/>
                </a:solidFill>
                <a:latin typeface="Minion Pro" pitchFamily="18" charset="0"/>
              </a:rPr>
              <a:t>–Why Responsive</a:t>
            </a:r>
            <a:endParaRPr lang="en-US" altLang="en-US" sz="2000" dirty="0">
              <a:solidFill>
                <a:srgbClr val="3C3C3E"/>
              </a:solidFill>
              <a:latin typeface="Minion Pro" pitchFamily="18" charset="0"/>
            </a:endParaRPr>
          </a:p>
          <a:p>
            <a:endParaRPr lang="en-US" altLang="en-US" sz="2000" dirty="0">
              <a:solidFill>
                <a:srgbClr val="3C3C3E"/>
              </a:solidFill>
              <a:latin typeface="Minion Pro" pitchFamily="18" charset="0"/>
            </a:endParaRPr>
          </a:p>
          <a:p>
            <a:r>
              <a:rPr lang="en-US" altLang="en-US" sz="2000" dirty="0">
                <a:solidFill>
                  <a:srgbClr val="3C3C3E"/>
                </a:solidFill>
                <a:latin typeface="Minion Pro" pitchFamily="18" charset="0"/>
              </a:rPr>
              <a:t>Chapter 3</a:t>
            </a:r>
            <a:r>
              <a:rPr lang="en-US" altLang="en-US" sz="2000" dirty="0" smtClean="0">
                <a:solidFill>
                  <a:srgbClr val="3C3C3E"/>
                </a:solidFill>
                <a:latin typeface="Minion Pro" pitchFamily="18" charset="0"/>
              </a:rPr>
              <a:t> –Considerations for Responsive</a:t>
            </a:r>
            <a:endParaRPr lang="en-US" altLang="en-US" sz="2000" dirty="0">
              <a:solidFill>
                <a:srgbClr val="3C3C3E"/>
              </a:solidFill>
              <a:latin typeface="Minion Pro" pitchFamily="18" charset="0"/>
            </a:endParaRPr>
          </a:p>
          <a:p>
            <a:endParaRPr lang="en-US" altLang="en-US" sz="2000" dirty="0">
              <a:solidFill>
                <a:srgbClr val="3C3C3E"/>
              </a:solidFill>
              <a:latin typeface="Minion Pro" pitchFamily="18" charset="0"/>
            </a:endParaRPr>
          </a:p>
          <a:p>
            <a:r>
              <a:rPr lang="en-US" altLang="en-US" sz="2000" dirty="0">
                <a:solidFill>
                  <a:srgbClr val="3C3C3E"/>
                </a:solidFill>
                <a:latin typeface="Minion Pro" pitchFamily="18" charset="0"/>
              </a:rPr>
              <a:t>Chapter 4</a:t>
            </a:r>
            <a:r>
              <a:rPr lang="en-US" altLang="en-US" sz="2000" dirty="0" smtClean="0">
                <a:solidFill>
                  <a:srgbClr val="3C3C3E"/>
                </a:solidFill>
                <a:latin typeface="Minion Pro" pitchFamily="18" charset="0"/>
              </a:rPr>
              <a:t> –Avoiding </a:t>
            </a:r>
            <a:r>
              <a:rPr lang="en-US" altLang="en-US" sz="2000" dirty="0" smtClean="0">
                <a:solidFill>
                  <a:srgbClr val="3C3C3E"/>
                </a:solidFill>
                <a:latin typeface="Minion Pro" pitchFamily="18" charset="0"/>
              </a:rPr>
              <a:t>Mistakes</a:t>
            </a:r>
            <a:endParaRPr lang="en-US" altLang="en-US" sz="2000" dirty="0">
              <a:solidFill>
                <a:srgbClr val="3C3C3E"/>
              </a:solidFill>
              <a:latin typeface="Minion Pro" pitchFamily="18" charset="0"/>
            </a:endParaRPr>
          </a:p>
          <a:p>
            <a:endParaRPr lang="en-US" altLang="en-US" sz="2000" dirty="0">
              <a:solidFill>
                <a:srgbClr val="3C3C3E"/>
              </a:solidFill>
              <a:latin typeface="Minion Pro" pitchFamily="18" charset="0"/>
            </a:endParaRPr>
          </a:p>
          <a:p>
            <a:r>
              <a:rPr lang="en-US" altLang="en-US" sz="2000" dirty="0">
                <a:solidFill>
                  <a:srgbClr val="3C3C3E"/>
                </a:solidFill>
                <a:latin typeface="Minion Pro" pitchFamily="18" charset="0"/>
              </a:rPr>
              <a:t>Chapter 5</a:t>
            </a:r>
            <a:r>
              <a:rPr lang="en-US" altLang="en-US" sz="2000" dirty="0" smtClean="0">
                <a:solidFill>
                  <a:srgbClr val="3C3C3E"/>
                </a:solidFill>
                <a:latin typeface="Minion Pro" pitchFamily="18" charset="0"/>
              </a:rPr>
              <a:t>—Measure, Analyze and Adjust</a:t>
            </a:r>
            <a:endParaRPr lang="en-US" altLang="en-US" sz="2000" dirty="0">
              <a:solidFill>
                <a:srgbClr val="3C3C3E"/>
              </a:solidFill>
              <a:latin typeface="Minion Pro" pitchFamily="18" charset="0"/>
            </a:endParaRPr>
          </a:p>
          <a:p>
            <a:endParaRPr lang="en-US" altLang="en-US" sz="2000" dirty="0">
              <a:solidFill>
                <a:srgbClr val="3C3C3E"/>
              </a:solidFill>
              <a:latin typeface="Minion Pro" pitchFamily="18" charset="0"/>
            </a:endParaRPr>
          </a:p>
          <a:p>
            <a:r>
              <a:rPr lang="en-US" altLang="en-US" sz="2000" dirty="0">
                <a:solidFill>
                  <a:srgbClr val="3C3C3E"/>
                </a:solidFill>
                <a:latin typeface="Minion Pro" pitchFamily="18" charset="0"/>
              </a:rPr>
              <a:t>Conclusion</a:t>
            </a:r>
          </a:p>
        </p:txBody>
      </p:sp>
      <p:sp>
        <p:nvSpPr>
          <p:cNvPr id="8" name="Rectangle 7"/>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3076" name="Group 13"/>
          <p:cNvGrpSpPr>
            <a:grpSpLocks/>
          </p:cNvGrpSpPr>
          <p:nvPr/>
        </p:nvGrpSpPr>
        <p:grpSpPr bwMode="auto">
          <a:xfrm>
            <a:off x="5734050" y="8553450"/>
            <a:ext cx="328613" cy="384175"/>
            <a:chOff x="5734429" y="8553514"/>
            <a:chExt cx="328316" cy="384721"/>
          </a:xfrm>
        </p:grpSpPr>
        <p:sp>
          <p:nvSpPr>
            <p:cNvPr id="9" name="Rectangle 8"/>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3081" name="TextBox 11"/>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3077" name="Group 15"/>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3079" name="TextBox 14"/>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flipH="1">
            <a:off x="792163" y="1650805"/>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650805"/>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8197" name="TextBox 12"/>
          <p:cNvSpPr txBox="1">
            <a:spLocks noChangeArrowheads="1"/>
          </p:cNvSpPr>
          <p:nvPr/>
        </p:nvSpPr>
        <p:spPr bwMode="auto">
          <a:xfrm>
            <a:off x="792163" y="1895280"/>
            <a:ext cx="5318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6000" dirty="0" smtClean="0">
                <a:solidFill>
                  <a:srgbClr val="D26706"/>
                </a:solidFill>
                <a:latin typeface="Imprint MT Shadow" pitchFamily="-84" charset="0"/>
              </a:rPr>
              <a:t>TALK TO US</a:t>
            </a:r>
            <a:endParaRPr lang="en-US" altLang="en-US" sz="6000" dirty="0">
              <a:solidFill>
                <a:srgbClr val="D26706"/>
              </a:solidFill>
              <a:latin typeface="Imprint MT Shadow" pitchFamily="-84" charset="0"/>
            </a:endParaRPr>
          </a:p>
        </p:txBody>
      </p:sp>
      <p:cxnSp>
        <p:nvCxnSpPr>
          <p:cNvPr id="14" name="Straight Connector 13"/>
          <p:cNvCxnSpPr/>
          <p:nvPr/>
        </p:nvCxnSpPr>
        <p:spPr>
          <a:xfrm flipH="1">
            <a:off x="792163" y="3197030"/>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4559300" y="3197030"/>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pic>
        <p:nvPicPr>
          <p:cNvPr id="8200"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044630"/>
            <a:ext cx="1603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16"/>
          <p:cNvSpPr txBox="1">
            <a:spLocks noChangeArrowheads="1"/>
          </p:cNvSpPr>
          <p:nvPr/>
        </p:nvSpPr>
        <p:spPr bwMode="auto">
          <a:xfrm>
            <a:off x="792163" y="3466905"/>
            <a:ext cx="53181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1600" dirty="0">
                <a:latin typeface="Minion Pro Med" pitchFamily="18" charset="0"/>
              </a:rPr>
              <a:t>At </a:t>
            </a:r>
            <a:r>
              <a:rPr lang="en-US" sz="1600" dirty="0" smtClean="0">
                <a:latin typeface="Minion Pro Med" pitchFamily="18" charset="0"/>
              </a:rPr>
              <a:t>Contensive, </a:t>
            </a:r>
            <a:r>
              <a:rPr lang="en-US" sz="1600" dirty="0">
                <a:latin typeface="Minion Pro Med" pitchFamily="18" charset="0"/>
              </a:rPr>
              <a:t>our mission is to help companies </a:t>
            </a:r>
            <a:r>
              <a:rPr lang="en-US" sz="1600" b="1" dirty="0">
                <a:latin typeface="Minion Pro Med" pitchFamily="18" charset="0"/>
              </a:rPr>
              <a:t>better manage their </a:t>
            </a:r>
            <a:r>
              <a:rPr lang="en-US" sz="1600" b="1" dirty="0" smtClean="0">
                <a:latin typeface="Minion Pro Med" pitchFamily="18" charset="0"/>
              </a:rPr>
              <a:t>online ecosystems while </a:t>
            </a:r>
            <a:r>
              <a:rPr lang="en-US" sz="1600" b="1" dirty="0">
                <a:latin typeface="Minion Pro Med" pitchFamily="18" charset="0"/>
              </a:rPr>
              <a:t>saving time and money</a:t>
            </a:r>
            <a:r>
              <a:rPr lang="en-US" sz="1600" dirty="0">
                <a:latin typeface="Minion Pro Med" pitchFamily="18" charset="0"/>
              </a:rPr>
              <a:t>. That's why we're offering </a:t>
            </a:r>
            <a:r>
              <a:rPr lang="en-US" sz="1600" dirty="0" smtClean="0">
                <a:latin typeface="Minion Pro Med" pitchFamily="18" charset="0"/>
              </a:rPr>
              <a:t>a free mobile assessment.</a:t>
            </a:r>
            <a:endParaRPr lang="en-US" sz="1600" dirty="0">
              <a:latin typeface="Minion Pro Med" pitchFamily="18" charset="0"/>
            </a:endParaRPr>
          </a:p>
          <a:p>
            <a:r>
              <a:rPr lang="en-US" sz="1600" dirty="0">
                <a:latin typeface="Minion Pro Med" pitchFamily="18" charset="0"/>
              </a:rPr>
              <a:t>As part of your assessment, one of </a:t>
            </a:r>
            <a:r>
              <a:rPr lang="en-US" sz="1600" dirty="0" smtClean="0">
                <a:latin typeface="Minion Pro Med" pitchFamily="18" charset="0"/>
              </a:rPr>
              <a:t>Contensive's development Specialists </a:t>
            </a:r>
            <a:r>
              <a:rPr lang="en-US" sz="1600" dirty="0">
                <a:latin typeface="Minion Pro Med" pitchFamily="18" charset="0"/>
              </a:rPr>
              <a:t>will evaluate </a:t>
            </a:r>
            <a:r>
              <a:rPr lang="en-US" sz="1600" dirty="0" smtClean="0">
                <a:latin typeface="Minion Pro Med" pitchFamily="18" charset="0"/>
              </a:rPr>
              <a:t>your site</a:t>
            </a:r>
            <a:r>
              <a:rPr lang="en-US" sz="1600" dirty="0">
                <a:latin typeface="Minion Pro Med" pitchFamily="18" charset="0"/>
              </a:rPr>
              <a:t> and show you how you can get more traffic and leads </a:t>
            </a:r>
            <a:r>
              <a:rPr lang="en-US" sz="1600" dirty="0" smtClean="0">
                <a:latin typeface="Minion Pro Med" pitchFamily="18" charset="0"/>
              </a:rPr>
              <a:t>by going mobile. </a:t>
            </a:r>
          </a:p>
          <a:p>
            <a:endParaRPr lang="en-US" sz="1600" dirty="0" smtClean="0">
              <a:latin typeface="Minion Pro Med" pitchFamily="18" charset="0"/>
            </a:endParaRPr>
          </a:p>
          <a:p>
            <a:r>
              <a:rPr lang="en-US" sz="1600" dirty="0" smtClean="0">
                <a:latin typeface="Minion Pro Med" pitchFamily="18" charset="0"/>
              </a:rPr>
              <a:t>If </a:t>
            </a:r>
            <a:r>
              <a:rPr lang="en-US" sz="1600" dirty="0">
                <a:latin typeface="Minion Pro Med" pitchFamily="18" charset="0"/>
              </a:rPr>
              <a:t>you'd like this free </a:t>
            </a:r>
            <a:r>
              <a:rPr lang="en-US" sz="1600" dirty="0" smtClean="0">
                <a:latin typeface="Minion Pro Med" pitchFamily="18" charset="0"/>
              </a:rPr>
              <a:t>mobile assessment</a:t>
            </a:r>
            <a:r>
              <a:rPr lang="en-US" sz="1600" dirty="0">
                <a:latin typeface="Minion Pro Med" pitchFamily="18" charset="0"/>
              </a:rPr>
              <a:t>, please </a:t>
            </a:r>
            <a:r>
              <a:rPr lang="en-US" sz="1600" dirty="0" smtClean="0">
                <a:latin typeface="Minion Pro Med" pitchFamily="18" charset="0"/>
              </a:rPr>
              <a:t>click the link below.</a:t>
            </a:r>
            <a:endParaRPr lang="en-US" sz="1600" dirty="0">
              <a:latin typeface="Minion Pro Med" pitchFamily="18" charset="0"/>
            </a:endParaRPr>
          </a:p>
          <a:p>
            <a:endParaRPr lang="en-US" sz="1600" dirty="0" smtClean="0">
              <a:latin typeface="Minion Pro Med" pitchFamily="18" charset="0"/>
            </a:endParaRPr>
          </a:p>
          <a:p>
            <a:r>
              <a:rPr lang="en-US" sz="1600" dirty="0" smtClean="0">
                <a:latin typeface="Minion Pro Med" pitchFamily="18" charset="0"/>
              </a:rPr>
              <a:t>There's</a:t>
            </a:r>
            <a:r>
              <a:rPr lang="en-US" sz="1600" dirty="0">
                <a:latin typeface="Minion Pro Med" pitchFamily="18" charset="0"/>
              </a:rPr>
              <a:t> </a:t>
            </a:r>
            <a:r>
              <a:rPr lang="en-US" sz="1600" b="1" dirty="0">
                <a:latin typeface="Minion Pro Med" pitchFamily="18" charset="0"/>
              </a:rPr>
              <a:t>no risk</a:t>
            </a:r>
            <a:r>
              <a:rPr lang="en-US" sz="1600" dirty="0">
                <a:latin typeface="Minion Pro Med" pitchFamily="18" charset="0"/>
              </a:rPr>
              <a:t>, </a:t>
            </a:r>
            <a:r>
              <a:rPr lang="en-US" sz="1600" b="1" dirty="0">
                <a:latin typeface="Minion Pro Med" pitchFamily="18" charset="0"/>
              </a:rPr>
              <a:t>no obligation</a:t>
            </a:r>
            <a:r>
              <a:rPr lang="en-US" sz="1600" dirty="0">
                <a:latin typeface="Minion Pro Med" pitchFamily="18" charset="0"/>
              </a:rPr>
              <a:t>, and </a:t>
            </a:r>
            <a:r>
              <a:rPr lang="en-US" sz="1600" b="1" dirty="0">
                <a:latin typeface="Minion Pro Med" pitchFamily="18" charset="0"/>
              </a:rPr>
              <a:t>no credit card</a:t>
            </a:r>
            <a:r>
              <a:rPr lang="en-US" sz="1600" dirty="0">
                <a:latin typeface="Minion Pro Med" pitchFamily="18" charset="0"/>
              </a:rPr>
              <a:t> required. </a:t>
            </a:r>
          </a:p>
        </p:txBody>
      </p:sp>
      <p:sp>
        <p:nvSpPr>
          <p:cNvPr id="24" name="Rectangle 23">
            <a:hlinkClick r:id="rId3"/>
          </p:cNvPr>
          <p:cNvSpPr/>
          <p:nvPr/>
        </p:nvSpPr>
        <p:spPr>
          <a:xfrm>
            <a:off x="1688209" y="6685351"/>
            <a:ext cx="3592512" cy="743095"/>
          </a:xfrm>
          <a:prstGeom prst="rect">
            <a:avLst/>
          </a:prstGeom>
          <a:solidFill>
            <a:srgbClr val="3C3C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6" name="TextBox 24">
            <a:hlinkClick r:id="rId3"/>
          </p:cNvPr>
          <p:cNvSpPr txBox="1">
            <a:spLocks noChangeArrowheads="1"/>
          </p:cNvSpPr>
          <p:nvPr/>
        </p:nvSpPr>
        <p:spPr bwMode="auto">
          <a:xfrm>
            <a:off x="1688209" y="6685352"/>
            <a:ext cx="3592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3600" dirty="0" smtClean="0">
                <a:solidFill>
                  <a:schemeClr val="bg1"/>
                </a:solidFill>
                <a:latin typeface="Imprint MT Shadow" pitchFamily="-84" charset="0"/>
              </a:rPr>
              <a:t>Click here</a:t>
            </a:r>
            <a:endParaRPr lang="en-US" altLang="en-US" sz="3600" dirty="0">
              <a:solidFill>
                <a:schemeClr val="bg1"/>
              </a:solidFill>
              <a:latin typeface="Imprint MT Shadow" pitchFamily="-84" charset="0"/>
            </a:endParaRPr>
          </a:p>
        </p:txBody>
      </p:sp>
      <p:sp>
        <p:nvSpPr>
          <p:cNvPr id="16" name="Rectangle 15"/>
          <p:cNvSpPr/>
          <p:nvPr/>
        </p:nvSpPr>
        <p:spPr>
          <a:xfrm>
            <a:off x="1841326" y="7841292"/>
            <a:ext cx="3281819" cy="11022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20"/>
          <p:cNvSpPr txBox="1">
            <a:spLocks noChangeArrowheads="1"/>
          </p:cNvSpPr>
          <p:nvPr/>
        </p:nvSpPr>
        <p:spPr bwMode="auto">
          <a:xfrm>
            <a:off x="792163" y="7930540"/>
            <a:ext cx="531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1400" dirty="0">
                <a:solidFill>
                  <a:srgbClr val="3C3C3E"/>
                </a:solidFill>
                <a:latin typeface="Minion Pro" pitchFamily="18" charset="0"/>
              </a:rPr>
              <a:t>A Publication of</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179" y="8301145"/>
            <a:ext cx="1917192" cy="432816"/>
          </a:xfrm>
          <a:prstGeom prst="rect">
            <a:avLst/>
          </a:prstGeom>
        </p:spPr>
      </p:pic>
      <p:pic>
        <p:nvPicPr>
          <p:cNvPr id="20"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7374" y="1493494"/>
            <a:ext cx="1603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CHAPTER</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4101" name="TextBox 12"/>
          <p:cNvSpPr txBox="1">
            <a:spLocks noChangeArrowheads="1"/>
          </p:cNvSpPr>
          <p:nvPr/>
        </p:nvSpPr>
        <p:spPr bwMode="auto">
          <a:xfrm>
            <a:off x="792163" y="1879600"/>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9600">
                <a:solidFill>
                  <a:srgbClr val="D26706"/>
                </a:solidFill>
                <a:latin typeface="Imprint MT Shadow" pitchFamily="-84" charset="0"/>
              </a:rPr>
              <a:t>1</a:t>
            </a:r>
          </a:p>
        </p:txBody>
      </p:sp>
      <p:sp>
        <p:nvSpPr>
          <p:cNvPr id="4102" name="TextBox 16"/>
          <p:cNvSpPr txBox="1">
            <a:spLocks noChangeArrowheads="1"/>
          </p:cNvSpPr>
          <p:nvPr/>
        </p:nvSpPr>
        <p:spPr bwMode="auto">
          <a:xfrm>
            <a:off x="792163" y="3567113"/>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3C3C3E"/>
                </a:solidFill>
                <a:latin typeface="Minion Pro" pitchFamily="18" charset="0"/>
              </a:rPr>
              <a:t>Why Optimize for Mobile</a:t>
            </a:r>
            <a:endParaRPr lang="en-US" altLang="en-US" sz="2000" dirty="0">
              <a:solidFill>
                <a:srgbClr val="3C3C3E"/>
              </a:solidFill>
              <a:latin typeface="Minion Pro" pitchFamily="18" charset="0"/>
            </a:endParaRPr>
          </a:p>
        </p:txBody>
      </p:sp>
      <p:pic>
        <p:nvPicPr>
          <p:cNvPr id="4104" name="Picture 8" descr="http://timenewsfeed.files.wordpress.com/2013/03/nf_cellphonetoilets-mar-25.jpg?w=480&amp;h=32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4562933"/>
            <a:ext cx="4572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24933" y="7572703"/>
            <a:ext cx="1112402" cy="246221"/>
          </a:xfrm>
          <a:prstGeom prst="rect">
            <a:avLst/>
          </a:prstGeom>
          <a:noFill/>
        </p:spPr>
        <p:txBody>
          <a:bodyPr wrap="square" rtlCol="0">
            <a:spAutoFit/>
          </a:bodyPr>
          <a:lstStyle/>
          <a:p>
            <a:r>
              <a:rPr lang="en-US" sz="1000" dirty="0">
                <a:solidFill>
                  <a:schemeClr val="tx1">
                    <a:lumMod val="75000"/>
                    <a:lumOff val="25000"/>
                  </a:schemeClr>
                </a:solidFill>
                <a:latin typeface="Minion Pro Med" pitchFamily="18" charset="0"/>
              </a:rPr>
              <a:t>Joseph Van </a:t>
            </a:r>
            <a:r>
              <a:rPr lang="en-US" sz="1000" dirty="0" err="1">
                <a:solidFill>
                  <a:schemeClr val="tx1">
                    <a:lumMod val="75000"/>
                    <a:lumOff val="25000"/>
                  </a:schemeClr>
                </a:solidFill>
                <a:latin typeface="Minion Pro Med" pitchFamily="18" charset="0"/>
              </a:rPr>
              <a:t>Os</a:t>
            </a:r>
            <a:r>
              <a:rPr lang="en-US" sz="1000" dirty="0">
                <a:solidFill>
                  <a:schemeClr val="tx1">
                    <a:lumMod val="75000"/>
                    <a:lumOff val="25000"/>
                  </a:schemeClr>
                </a:solidFill>
                <a:latin typeface="Minion Pro Med" pitchFamily="18" charset="0"/>
              </a:rPr>
              <a:t> </a:t>
            </a:r>
          </a:p>
        </p:txBody>
      </p:sp>
      <p:sp>
        <p:nvSpPr>
          <p:cNvPr id="3" name="TextBox 2"/>
          <p:cNvSpPr txBox="1"/>
          <p:nvPr/>
        </p:nvSpPr>
        <p:spPr>
          <a:xfrm>
            <a:off x="1204913" y="7828768"/>
            <a:ext cx="4572000" cy="584775"/>
          </a:xfrm>
          <a:prstGeom prst="rect">
            <a:avLst/>
          </a:prstGeom>
          <a:noFill/>
        </p:spPr>
        <p:txBody>
          <a:bodyPr wrap="square" rtlCol="0">
            <a:spAutoFit/>
          </a:bodyPr>
          <a:lstStyle/>
          <a:p>
            <a:r>
              <a:rPr lang="en-US" sz="1600" dirty="0" smtClean="0">
                <a:latin typeface="Minion Pro Med" pitchFamily="18" charset="0"/>
              </a:rPr>
              <a:t>UN states more </a:t>
            </a:r>
            <a:r>
              <a:rPr lang="en-US" sz="1600" dirty="0">
                <a:latin typeface="Minion Pro Med" pitchFamily="18" charset="0"/>
              </a:rPr>
              <a:t>people on earth have access to cell phones than </a:t>
            </a:r>
            <a:r>
              <a:rPr lang="en-US" sz="1600" dirty="0" smtClean="0">
                <a:latin typeface="Minion Pro Med" pitchFamily="18" charset="0"/>
              </a:rPr>
              <a:t>working toilets.</a:t>
            </a:r>
            <a:endParaRPr lang="en-US" sz="1600" dirty="0">
              <a:latin typeface="Minion Pro Me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42900" y="784225"/>
            <a:ext cx="6172200" cy="1120775"/>
          </a:xfrm>
        </p:spPr>
        <p:txBody>
          <a:bodyPr/>
          <a:lstStyle/>
          <a:p>
            <a:r>
              <a:rPr lang="en-US" altLang="en-US" dirty="0" smtClean="0">
                <a:solidFill>
                  <a:srgbClr val="D26706"/>
                </a:solidFill>
                <a:latin typeface="Imprint MT Shadow" pitchFamily="-84" charset="0"/>
              </a:rPr>
              <a:t>Why Optimize for Mobile?</a:t>
            </a:r>
            <a:endParaRPr lang="en-US" altLang="en-US" dirty="0" smtClean="0"/>
          </a:p>
        </p:txBody>
      </p:sp>
      <p:sp>
        <p:nvSpPr>
          <p:cNvPr id="5123" name="Title 1"/>
          <p:cNvSpPr txBox="1">
            <a:spLocks/>
          </p:cNvSpPr>
          <p:nvPr/>
        </p:nvSpPr>
        <p:spPr bwMode="auto">
          <a:xfrm>
            <a:off x="342900" y="1947210"/>
            <a:ext cx="61722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400" dirty="0" smtClean="0">
                <a:solidFill>
                  <a:srgbClr val="D26706"/>
                </a:solidFill>
                <a:latin typeface="Imprint MT Shadow" pitchFamily="-84" charset="0"/>
              </a:rPr>
              <a:t>Just the facts – Jack!</a:t>
            </a:r>
            <a:endParaRPr lang="en-US" altLang="en-US" sz="2800" dirty="0"/>
          </a:p>
        </p:txBody>
      </p:sp>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pic>
        <p:nvPicPr>
          <p:cNvPr id="5132" name="Picture 12" descr="http://www.eventmanagerblog.com/uploads/2013/06/increase-mobile-event-app-adoption-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4724364"/>
            <a:ext cx="4945063" cy="4335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2900" y="2724150"/>
            <a:ext cx="6172200" cy="5443538"/>
          </a:xfrm>
        </p:spPr>
        <p:txBody>
          <a:bodyPr rtlCol="0">
            <a:noAutofit/>
          </a:bodyPr>
          <a:lstStyle/>
          <a:p>
            <a:pPr lvl="0"/>
            <a:r>
              <a:rPr lang="en-US" sz="1600" dirty="0" smtClean="0">
                <a:latin typeface="Minion Pro Med" pitchFamily="18" charset="0"/>
              </a:rPr>
              <a:t>There are 2.1 </a:t>
            </a:r>
            <a:r>
              <a:rPr lang="en-US" sz="1600" dirty="0">
                <a:latin typeface="Minion Pro Med" pitchFamily="18" charset="0"/>
              </a:rPr>
              <a:t>billion mobile broadband subscriptions globally</a:t>
            </a:r>
          </a:p>
          <a:p>
            <a:pPr lvl="0"/>
            <a:r>
              <a:rPr lang="en-US" sz="1600" dirty="0">
                <a:latin typeface="Minion Pro Med" pitchFamily="18" charset="0"/>
              </a:rPr>
              <a:t>45% of American adults own a smart phone</a:t>
            </a:r>
          </a:p>
          <a:p>
            <a:pPr lvl="0"/>
            <a:r>
              <a:rPr lang="en-US" sz="1600" dirty="0">
                <a:latin typeface="Minion Pro Med" pitchFamily="18" charset="0"/>
              </a:rPr>
              <a:t>31% </a:t>
            </a:r>
            <a:r>
              <a:rPr lang="en-US" sz="1600" dirty="0" smtClean="0">
                <a:latin typeface="Minion Pro Med" pitchFamily="18" charset="0"/>
              </a:rPr>
              <a:t>of Americans </a:t>
            </a:r>
            <a:r>
              <a:rPr lang="en-US" sz="1600" dirty="0">
                <a:latin typeface="Minion Pro Med" pitchFamily="18" charset="0"/>
              </a:rPr>
              <a:t>use the smart phone more than their computer</a:t>
            </a:r>
          </a:p>
          <a:p>
            <a:pPr lvl="0"/>
            <a:r>
              <a:rPr lang="en-US" sz="1600" dirty="0">
                <a:latin typeface="Minion Pro Med" pitchFamily="18" charset="0"/>
              </a:rPr>
              <a:t>American adults spend an average of 1.4 hours per day surfing the web on a mobile device</a:t>
            </a:r>
          </a:p>
          <a:p>
            <a:pPr lvl="0"/>
            <a:r>
              <a:rPr lang="en-US" sz="1600" dirty="0">
                <a:latin typeface="Minion Pro Med" pitchFamily="18" charset="0"/>
              </a:rPr>
              <a:t>64% of adult </a:t>
            </a:r>
            <a:r>
              <a:rPr lang="en-US" sz="1600" dirty="0" smtClean="0">
                <a:latin typeface="Minion Pro Med" pitchFamily="18" charset="0"/>
              </a:rPr>
              <a:t>Americans </a:t>
            </a:r>
            <a:r>
              <a:rPr lang="en-US" sz="1600" dirty="0">
                <a:latin typeface="Minion Pro Med" pitchFamily="18" charset="0"/>
              </a:rPr>
              <a:t>use their smart phone to get </a:t>
            </a:r>
            <a:r>
              <a:rPr lang="en-US" sz="1600" dirty="0" smtClean="0">
                <a:latin typeface="Minion Pro Med" pitchFamily="18" charset="0"/>
              </a:rPr>
              <a:t>news</a:t>
            </a:r>
            <a:endParaRPr lang="en-US" sz="1600" dirty="0">
              <a:latin typeface="Minion Pro Med" pitchFamily="18" charset="0"/>
            </a:endParaRPr>
          </a:p>
          <a:p>
            <a:pPr lvl="0"/>
            <a:r>
              <a:rPr lang="en-US" sz="1600" dirty="0">
                <a:latin typeface="Minion Pro Med" pitchFamily="18" charset="0"/>
              </a:rPr>
              <a:t>61% of mobile device users will leave a site if it is not optimized </a:t>
            </a:r>
            <a:r>
              <a:rPr lang="en-US" sz="1600" dirty="0" smtClean="0">
                <a:latin typeface="Minion Pro Med" pitchFamily="18" charset="0"/>
              </a:rPr>
              <a:t>for </a:t>
            </a:r>
            <a:r>
              <a:rPr lang="en-US" sz="1600" dirty="0">
                <a:latin typeface="Minion Pro Med" pitchFamily="18" charset="0"/>
              </a:rPr>
              <a:t>mobile </a:t>
            </a:r>
            <a:endParaRPr lang="en-US" sz="1600" dirty="0" smtClean="0">
              <a:latin typeface="Minion Pro Med" pitchFamily="18" charset="0"/>
            </a:endParaRPr>
          </a:p>
          <a:p>
            <a:pPr lvl="0"/>
            <a:r>
              <a:rPr lang="en-US" sz="1600" dirty="0" smtClean="0">
                <a:latin typeface="Minion Pro Med" pitchFamily="18" charset="0"/>
              </a:rPr>
              <a:t>Computer sales have peaked while smart phone sales are increasing exponentially</a:t>
            </a:r>
            <a:endParaRPr lang="en-US" sz="1600" dirty="0">
              <a:latin typeface="Minion Pro Med" pitchFamily="18" charset="0"/>
            </a:endParaRPr>
          </a:p>
          <a:p>
            <a:pPr marL="285750" indent="-285750" fontAlgn="auto">
              <a:spcAft>
                <a:spcPts val="0"/>
              </a:spcAft>
              <a:buFont typeface="Arial"/>
              <a:buChar char="•"/>
              <a:defRPr/>
            </a:pPr>
            <a:endParaRPr lang="en-US" sz="1600" dirty="0">
              <a:latin typeface="Minion Pro Med" pitchFamily="18" charset="0"/>
              <a:ea typeface="+mn-ea"/>
              <a:cs typeface="Minion Pro"/>
            </a:endParaRPr>
          </a:p>
          <a:p>
            <a:pPr marL="0" indent="0" fontAlgn="auto">
              <a:spcAft>
                <a:spcPts val="0"/>
              </a:spcAft>
              <a:buFont typeface="Arial"/>
              <a:buNone/>
              <a:defRPr/>
            </a:pPr>
            <a:endParaRPr lang="en-US" sz="1600" dirty="0">
              <a:latin typeface="Minion Pro Med" pitchFamily="18" charset="0"/>
              <a:ea typeface="+mn-ea"/>
              <a:cs typeface="Minion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CHAPTER</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4101" name="TextBox 12"/>
          <p:cNvSpPr txBox="1">
            <a:spLocks noChangeArrowheads="1"/>
          </p:cNvSpPr>
          <p:nvPr/>
        </p:nvSpPr>
        <p:spPr bwMode="auto">
          <a:xfrm>
            <a:off x="792163" y="1879600"/>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9600" dirty="0" smtClean="0">
                <a:solidFill>
                  <a:srgbClr val="D26706"/>
                </a:solidFill>
                <a:latin typeface="Imprint MT Shadow" pitchFamily="-84" charset="0"/>
              </a:rPr>
              <a:t>2</a:t>
            </a:r>
            <a:endParaRPr lang="en-US" altLang="en-US" sz="9600" dirty="0">
              <a:solidFill>
                <a:srgbClr val="D26706"/>
              </a:solidFill>
              <a:latin typeface="Imprint MT Shadow" pitchFamily="-84" charset="0"/>
            </a:endParaRPr>
          </a:p>
        </p:txBody>
      </p:sp>
      <p:sp>
        <p:nvSpPr>
          <p:cNvPr id="4102" name="TextBox 16"/>
          <p:cNvSpPr txBox="1">
            <a:spLocks noChangeArrowheads="1"/>
          </p:cNvSpPr>
          <p:nvPr/>
        </p:nvSpPr>
        <p:spPr bwMode="auto">
          <a:xfrm>
            <a:off x="792163" y="3567113"/>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3C3C3E"/>
                </a:solidFill>
                <a:latin typeface="Minion Pro" pitchFamily="18" charset="0"/>
              </a:rPr>
              <a:t>Why Responsive Design</a:t>
            </a:r>
            <a:endParaRPr lang="en-US" altLang="en-US" sz="2000" dirty="0">
              <a:solidFill>
                <a:srgbClr val="3C3C3E"/>
              </a:solidFill>
              <a:latin typeface="Minion Pro" pitchFamily="18" charset="0"/>
            </a:endParaRPr>
          </a:p>
        </p:txBody>
      </p:sp>
      <p:sp>
        <p:nvSpPr>
          <p:cNvPr id="2" name="AutoShape 2" descr="https://mail-attachment.googleusercontent.com/attachment/u/0/?ui=2&amp;ik=23b62643d6&amp;view=att&amp;th=14205653490b4154&amp;attid=0.1&amp;disp=inline&amp;safe=1&amp;zw&amp;saduie=AG9B_P8aLSwEYM7AHmniCNYA59xD&amp;sadet=1384459650954&amp;sads=HtN6h1AcA22OzqAV7r-Jocuxpl0"/>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6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72" r="9243"/>
          <a:stretch/>
        </p:blipFill>
        <p:spPr bwMode="auto">
          <a:xfrm>
            <a:off x="438411" y="5260018"/>
            <a:ext cx="5987441" cy="308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41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42900" y="784225"/>
            <a:ext cx="6172200" cy="1120775"/>
          </a:xfrm>
        </p:spPr>
        <p:txBody>
          <a:bodyPr/>
          <a:lstStyle/>
          <a:p>
            <a:r>
              <a:rPr lang="en-US" altLang="en-US" dirty="0" smtClean="0">
                <a:solidFill>
                  <a:srgbClr val="D26706"/>
                </a:solidFill>
                <a:latin typeface="Imprint MT Shadow" pitchFamily="-84" charset="0"/>
              </a:rPr>
              <a:t>Why Choose Responsive?</a:t>
            </a:r>
            <a:endParaRPr lang="en-US" altLang="en-US" dirty="0" smtClean="0"/>
          </a:p>
        </p:txBody>
      </p:sp>
      <p:sp>
        <p:nvSpPr>
          <p:cNvPr id="5123" name="Title 1"/>
          <p:cNvSpPr txBox="1">
            <a:spLocks/>
          </p:cNvSpPr>
          <p:nvPr/>
        </p:nvSpPr>
        <p:spPr bwMode="auto">
          <a:xfrm>
            <a:off x="342900" y="1947210"/>
            <a:ext cx="61722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400" dirty="0" smtClean="0">
                <a:solidFill>
                  <a:srgbClr val="D26706"/>
                </a:solidFill>
                <a:latin typeface="Imprint MT Shadow" pitchFamily="-84" charset="0"/>
              </a:rPr>
              <a:t>flexibility, </a:t>
            </a:r>
            <a:r>
              <a:rPr lang="en-US" altLang="en-US" sz="2400" dirty="0">
                <a:solidFill>
                  <a:srgbClr val="D26706"/>
                </a:solidFill>
                <a:latin typeface="Imprint MT Shadow" pitchFamily="-84" charset="0"/>
              </a:rPr>
              <a:t>l</a:t>
            </a:r>
            <a:r>
              <a:rPr lang="en-US" altLang="en-US" sz="2400" dirty="0" smtClean="0">
                <a:solidFill>
                  <a:srgbClr val="D26706"/>
                </a:solidFill>
                <a:latin typeface="Imprint MT Shadow" pitchFamily="-84" charset="0"/>
              </a:rPr>
              <a:t>ow maintenance, rapid launch</a:t>
            </a:r>
            <a:endParaRPr lang="en-US" altLang="en-US" sz="2800" dirty="0"/>
          </a:p>
        </p:txBody>
      </p:sp>
      <p:sp>
        <p:nvSpPr>
          <p:cNvPr id="5" name="Rectangle 4"/>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342899" y="2724150"/>
            <a:ext cx="5837239" cy="1672486"/>
          </a:xfrm>
        </p:spPr>
        <p:txBody>
          <a:bodyPr rtlCol="0">
            <a:noAutofit/>
          </a:bodyPr>
          <a:lstStyle/>
          <a:p>
            <a:pPr marL="0" lvl="0" indent="0">
              <a:buNone/>
            </a:pPr>
            <a:r>
              <a:rPr lang="en-US" sz="1600" dirty="0" smtClean="0">
                <a:latin typeface="Minion Pro Med" pitchFamily="18" charset="0"/>
              </a:rPr>
              <a:t>Responsive </a:t>
            </a:r>
            <a:r>
              <a:rPr lang="en-US" sz="1600" dirty="0">
                <a:latin typeface="Minion Pro Med" pitchFamily="18" charset="0"/>
              </a:rPr>
              <a:t>web design (RWD) optimizes the user experience across different screen sizes without the need to create multiple websites. With flexible grid based templates, CSS, HTML5 and JavaScript, a responsive site automatically adjusts images, templates, navigation and content according to the screen size of the </a:t>
            </a:r>
            <a:r>
              <a:rPr lang="en-US" sz="1600" dirty="0" smtClean="0">
                <a:latin typeface="Minion Pro Med" pitchFamily="18" charset="0"/>
              </a:rPr>
              <a:t>device that </a:t>
            </a:r>
            <a:r>
              <a:rPr lang="en-US" sz="1600" dirty="0">
                <a:latin typeface="Minion Pro Med" pitchFamily="18" charset="0"/>
              </a:rPr>
              <a:t>is requesting the page. </a:t>
            </a:r>
            <a:endParaRPr lang="en-US" sz="1600" dirty="0" smtClean="0">
              <a:latin typeface="Minion Pro Med" pitchFamily="18" charset="0"/>
            </a:endParaRPr>
          </a:p>
          <a:p>
            <a:pPr marL="0" lvl="0" indent="0">
              <a:buNone/>
            </a:pPr>
            <a:endParaRPr lang="en-US" sz="1600" dirty="0">
              <a:latin typeface="Minion Pro Med" pitchFamily="18" charset="0"/>
            </a:endParaRPr>
          </a:p>
        </p:txBody>
      </p:sp>
      <p:sp>
        <p:nvSpPr>
          <p:cNvPr id="2" name="TextBox 1"/>
          <p:cNvSpPr txBox="1"/>
          <p:nvPr/>
        </p:nvSpPr>
        <p:spPr>
          <a:xfrm>
            <a:off x="1653436" y="4809995"/>
            <a:ext cx="4550514" cy="3046988"/>
          </a:xfrm>
          <a:prstGeom prst="rect">
            <a:avLst/>
          </a:prstGeom>
          <a:noFill/>
        </p:spPr>
        <p:txBody>
          <a:bodyPr wrap="square" rtlCol="0">
            <a:spAutoFit/>
          </a:bodyPr>
          <a:lstStyle/>
          <a:p>
            <a:pPr lvl="0"/>
            <a:r>
              <a:rPr lang="en-US" sz="1600" dirty="0" smtClean="0">
                <a:latin typeface="Minion Pro Med" pitchFamily="18" charset="0"/>
              </a:rPr>
              <a:t>A responsive site allows you to use a single URL for your content, making it easier for your users to interact with, share, and </a:t>
            </a:r>
            <a:r>
              <a:rPr lang="en-US" sz="1600" dirty="0" smtClean="0">
                <a:latin typeface="Minion Pro Med" pitchFamily="18" charset="0"/>
              </a:rPr>
              <a:t>link, </a:t>
            </a:r>
            <a:r>
              <a:rPr lang="en-US" sz="1600" dirty="0" smtClean="0">
                <a:latin typeface="Minion Pro Med" pitchFamily="18" charset="0"/>
              </a:rPr>
              <a:t>plus a single URL for the content helps Google's algorithms assign the indexing properties for the content.</a:t>
            </a:r>
            <a:br>
              <a:rPr lang="en-US" sz="1600" dirty="0" smtClean="0">
                <a:latin typeface="Minion Pro Med" pitchFamily="18" charset="0"/>
              </a:rPr>
            </a:br>
            <a:endParaRPr lang="en-US" sz="1600" dirty="0" smtClean="0">
              <a:latin typeface="Minion Pro Med" pitchFamily="18" charset="0"/>
            </a:endParaRPr>
          </a:p>
          <a:p>
            <a:pPr lvl="0"/>
            <a:endParaRPr lang="en-US" sz="1600" dirty="0" smtClean="0">
              <a:latin typeface="Minion Pro Med" pitchFamily="18" charset="0"/>
            </a:endParaRPr>
          </a:p>
          <a:p>
            <a:pPr lvl="0"/>
            <a:r>
              <a:rPr lang="en-US" sz="1600" dirty="0" smtClean="0">
                <a:latin typeface="Minion Pro Med" pitchFamily="18" charset="0"/>
              </a:rPr>
              <a:t>No redirection is needed for users to get to the device-optimized view, which reduces loading time. Also, user agent-based redirection is error-prone and can degrade your site's user experience.</a:t>
            </a:r>
          </a:p>
          <a:p>
            <a:endParaRPr lang="en-US" sz="1600" dirty="0"/>
          </a:p>
        </p:txBody>
      </p:sp>
      <p:sp>
        <p:nvSpPr>
          <p:cNvPr id="4" name="Oval 3"/>
          <p:cNvSpPr/>
          <p:nvPr/>
        </p:nvSpPr>
        <p:spPr>
          <a:xfrm>
            <a:off x="375781" y="4780245"/>
            <a:ext cx="1044358" cy="10443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1</a:t>
            </a:r>
            <a:endParaRPr lang="en-US" sz="6000" dirty="0"/>
          </a:p>
        </p:txBody>
      </p:sp>
      <p:sp>
        <p:nvSpPr>
          <p:cNvPr id="15" name="Oval 14"/>
          <p:cNvSpPr/>
          <p:nvPr/>
        </p:nvSpPr>
        <p:spPr>
          <a:xfrm>
            <a:off x="375781" y="6508831"/>
            <a:ext cx="1033920" cy="10339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2</a:t>
            </a:r>
          </a:p>
        </p:txBody>
      </p:sp>
    </p:spTree>
    <p:extLst>
      <p:ext uri="{BB962C8B-B14F-4D97-AF65-F5344CB8AC3E}">
        <p14:creationId xmlns:p14="http://schemas.microsoft.com/office/powerpoint/2010/main" val="2514729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1613" y="8616950"/>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7170" name="Group 4"/>
          <p:cNvGrpSpPr>
            <a:grpSpLocks/>
          </p:cNvGrpSpPr>
          <p:nvPr/>
        </p:nvGrpSpPr>
        <p:grpSpPr bwMode="auto">
          <a:xfrm>
            <a:off x="5734050" y="8553450"/>
            <a:ext cx="328613" cy="384175"/>
            <a:chOff x="5734429" y="8553514"/>
            <a:chExt cx="328316" cy="384721"/>
          </a:xfrm>
        </p:grpSpPr>
        <p:sp>
          <p:nvSpPr>
            <p:cNvPr id="6" name="Rectangle 5"/>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7179" name="TextBox 6"/>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7171" name="Group 7"/>
          <p:cNvGrpSpPr>
            <a:grpSpLocks/>
          </p:cNvGrpSpPr>
          <p:nvPr/>
        </p:nvGrpSpPr>
        <p:grpSpPr bwMode="auto">
          <a:xfrm>
            <a:off x="6180138" y="8564563"/>
            <a:ext cx="404812" cy="369887"/>
            <a:chOff x="6274850" y="8565273"/>
            <a:chExt cx="403837" cy="369332"/>
          </a:xfrm>
        </p:grpSpPr>
        <p:sp>
          <p:nvSpPr>
            <p:cNvPr id="9" name="Rectangle 8"/>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7177" name="TextBox 9"/>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7172" name="TextBox 10"/>
          <p:cNvSpPr txBox="1">
            <a:spLocks noChangeArrowheads="1"/>
          </p:cNvSpPr>
          <p:nvPr/>
        </p:nvSpPr>
        <p:spPr bwMode="auto">
          <a:xfrm>
            <a:off x="768350" y="150836"/>
            <a:ext cx="20399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1500" dirty="0">
                <a:solidFill>
                  <a:srgbClr val="D26706"/>
                </a:solidFill>
                <a:latin typeface="Minion Pro" pitchFamily="18" charset="0"/>
              </a:rPr>
              <a:t>“</a:t>
            </a:r>
          </a:p>
        </p:txBody>
      </p:sp>
      <p:sp>
        <p:nvSpPr>
          <p:cNvPr id="7173" name="Rectangle 11"/>
          <p:cNvSpPr>
            <a:spLocks noChangeArrowheads="1"/>
          </p:cNvSpPr>
          <p:nvPr/>
        </p:nvSpPr>
        <p:spPr bwMode="auto">
          <a:xfrm>
            <a:off x="1543050" y="735036"/>
            <a:ext cx="40433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dirty="0"/>
              <a:t>With today’s users experiencing almost every website on a variety of devices, it’s become more and more important to adapt your site for optimized performance on smartphones, tablets and PCs.</a:t>
            </a:r>
            <a:endParaRPr lang="en-US" altLang="en-US" dirty="0">
              <a:latin typeface="Minion Pro" pitchFamily="18" charset="0"/>
            </a:endParaRPr>
          </a:p>
        </p:txBody>
      </p:sp>
      <p:sp>
        <p:nvSpPr>
          <p:cNvPr id="7174" name="TextBox 12"/>
          <p:cNvSpPr txBox="1">
            <a:spLocks noChangeArrowheads="1"/>
          </p:cNvSpPr>
          <p:nvPr/>
        </p:nvSpPr>
        <p:spPr bwMode="auto">
          <a:xfrm>
            <a:off x="4788422" y="1901522"/>
            <a:ext cx="20383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1500" dirty="0">
                <a:solidFill>
                  <a:srgbClr val="D26706"/>
                </a:solidFill>
                <a:latin typeface="Minion Pro" pitchFamily="18" charset="0"/>
              </a:rPr>
              <a:t>”</a:t>
            </a:r>
          </a:p>
        </p:txBody>
      </p:sp>
      <p:sp>
        <p:nvSpPr>
          <p:cNvPr id="7175" name="Rectangle 13"/>
          <p:cNvSpPr>
            <a:spLocks noChangeArrowheads="1"/>
          </p:cNvSpPr>
          <p:nvPr/>
        </p:nvSpPr>
        <p:spPr bwMode="auto">
          <a:xfrm>
            <a:off x="2602761" y="2489362"/>
            <a:ext cx="2185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400" dirty="0" smtClean="0">
                <a:latin typeface="Minion Pro" pitchFamily="18" charset="0"/>
              </a:rPr>
              <a:t>-Google Think Insights</a:t>
            </a:r>
            <a:endParaRPr lang="en-US" altLang="en-US" sz="1400" dirty="0">
              <a:latin typeface="Minion Pro" pitchFamily="18" charset="0"/>
            </a:endParaRPr>
          </a:p>
        </p:txBody>
      </p:sp>
      <p:sp>
        <p:nvSpPr>
          <p:cNvPr id="2" name="TextBox 1"/>
          <p:cNvSpPr txBox="1"/>
          <p:nvPr/>
        </p:nvSpPr>
        <p:spPr>
          <a:xfrm>
            <a:off x="1653437" y="3229031"/>
            <a:ext cx="4855314" cy="4770537"/>
          </a:xfrm>
          <a:prstGeom prst="rect">
            <a:avLst/>
          </a:prstGeom>
          <a:noFill/>
        </p:spPr>
        <p:txBody>
          <a:bodyPr wrap="square" rtlCol="0">
            <a:spAutoFit/>
          </a:bodyPr>
          <a:lstStyle/>
          <a:p>
            <a:pPr lvl="0"/>
            <a:r>
              <a:rPr lang="en-US" sz="1600" dirty="0" smtClean="0">
                <a:latin typeface="Minion Pro Med" pitchFamily="18" charset="0"/>
              </a:rPr>
              <a:t>It saves resources for both your site and Google's crawlers. </a:t>
            </a:r>
            <a:r>
              <a:rPr lang="en-US" sz="1600" dirty="0">
                <a:latin typeface="Minion Pro Med" pitchFamily="18" charset="0"/>
              </a:rPr>
              <a:t> </a:t>
            </a:r>
            <a:r>
              <a:rPr lang="en-US" sz="1600" dirty="0" smtClean="0">
                <a:latin typeface="Minion Pro Med" pitchFamily="18" charset="0"/>
              </a:rPr>
              <a:t>With responsive web design, </a:t>
            </a:r>
            <a:r>
              <a:rPr lang="en-US" sz="1600" dirty="0" err="1" smtClean="0">
                <a:latin typeface="Minion Pro Med" pitchFamily="18" charset="0"/>
              </a:rPr>
              <a:t>Googlebot</a:t>
            </a:r>
            <a:r>
              <a:rPr lang="en-US" sz="1600" dirty="0" smtClean="0">
                <a:latin typeface="Minion Pro Med" pitchFamily="18" charset="0"/>
              </a:rPr>
              <a:t> user agents </a:t>
            </a:r>
            <a:r>
              <a:rPr lang="en-US" sz="1600" dirty="0" smtClean="0">
                <a:latin typeface="Minion Pro Med" pitchFamily="18" charset="0"/>
              </a:rPr>
              <a:t>need </a:t>
            </a:r>
            <a:r>
              <a:rPr lang="en-US" sz="1600" dirty="0" smtClean="0">
                <a:latin typeface="Minion Pro Med" pitchFamily="18" charset="0"/>
              </a:rPr>
              <a:t>to crawl your pages once, as opposed to multiple times with different user agents. This improvement in crawling efficiency can  help Google index more of the site's content and keep it appropriately fresh.  And delivering the content in a responsive site shows Google you care about mobile and this will increase your rankings based on their new algorithms.</a:t>
            </a:r>
            <a:br>
              <a:rPr lang="en-US" sz="1600" dirty="0" smtClean="0">
                <a:latin typeface="Minion Pro Med" pitchFamily="18" charset="0"/>
              </a:rPr>
            </a:br>
            <a:endParaRPr lang="en-US" sz="1600" dirty="0" smtClean="0">
              <a:latin typeface="Minion Pro Med" pitchFamily="18" charset="0"/>
            </a:endParaRPr>
          </a:p>
          <a:p>
            <a:pPr lvl="0"/>
            <a:r>
              <a:rPr lang="en-US" sz="1600" dirty="0" smtClean="0">
                <a:latin typeface="Minion Pro Med" pitchFamily="18" charset="0"/>
              </a:rPr>
              <a:t>Another benefit of responsive web design is that it delivers the same content pages from your current Contensive framework, so you don't have to manage two platforms. Also, if you are happy with your current design you don't have to start over to implement mobile, we can make the necessary design adjustments in your existing style sheets and templates, so implementation is faster.</a:t>
            </a:r>
          </a:p>
          <a:p>
            <a:endParaRPr lang="en-US" sz="1600" dirty="0"/>
          </a:p>
        </p:txBody>
      </p:sp>
      <p:sp>
        <p:nvSpPr>
          <p:cNvPr id="14" name="Oval 13"/>
          <p:cNvSpPr/>
          <p:nvPr/>
        </p:nvSpPr>
        <p:spPr>
          <a:xfrm>
            <a:off x="375781" y="3302168"/>
            <a:ext cx="1033920" cy="10339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3</a:t>
            </a:r>
            <a:endParaRPr lang="en-US" sz="6000" dirty="0"/>
          </a:p>
        </p:txBody>
      </p:sp>
      <p:sp>
        <p:nvSpPr>
          <p:cNvPr id="15" name="Oval 14"/>
          <p:cNvSpPr/>
          <p:nvPr/>
        </p:nvSpPr>
        <p:spPr>
          <a:xfrm>
            <a:off x="377869" y="5746826"/>
            <a:ext cx="1033920" cy="10339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9144000"/>
          </a:xfrm>
          <a:prstGeom prst="rect">
            <a:avLst/>
          </a:prstGeom>
          <a:solidFill>
            <a:srgbClr val="FFFAEA"/>
          </a:solidFill>
          <a:ln>
            <a:solidFill>
              <a:srgbClr val="FFF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Box 7"/>
          <p:cNvSpPr txBox="1">
            <a:spLocks noChangeArrowheads="1"/>
          </p:cNvSpPr>
          <p:nvPr/>
        </p:nvSpPr>
        <p:spPr bwMode="auto">
          <a:xfrm>
            <a:off x="1204913" y="1527175"/>
            <a:ext cx="440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a:solidFill>
                  <a:srgbClr val="D26706"/>
                </a:solidFill>
                <a:latin typeface="Imprint MT Shadow" pitchFamily="-84" charset="0"/>
              </a:rPr>
              <a:t>CHAPTER</a:t>
            </a:r>
          </a:p>
        </p:txBody>
      </p:sp>
      <p:cxnSp>
        <p:nvCxnSpPr>
          <p:cNvPr id="10" name="Straight Connector 9"/>
          <p:cNvCxnSpPr/>
          <p:nvPr/>
        </p:nvCxnSpPr>
        <p:spPr>
          <a:xfrm flipH="1">
            <a:off x="792163" y="1751013"/>
            <a:ext cx="1550987"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59300" y="1751013"/>
            <a:ext cx="1550988" cy="0"/>
          </a:xfrm>
          <a:prstGeom prst="line">
            <a:avLst/>
          </a:prstGeom>
          <a:ln w="38100" cmpd="dbl">
            <a:solidFill>
              <a:srgbClr val="3C3C3E"/>
            </a:solidFill>
          </a:ln>
          <a:effectLst/>
        </p:spPr>
        <p:style>
          <a:lnRef idx="2">
            <a:schemeClr val="accent1"/>
          </a:lnRef>
          <a:fillRef idx="0">
            <a:schemeClr val="accent1"/>
          </a:fillRef>
          <a:effectRef idx="1">
            <a:schemeClr val="accent1"/>
          </a:effectRef>
          <a:fontRef idx="minor">
            <a:schemeClr val="tx1"/>
          </a:fontRef>
        </p:style>
      </p:cxnSp>
      <p:sp>
        <p:nvSpPr>
          <p:cNvPr id="4101" name="TextBox 12"/>
          <p:cNvSpPr txBox="1">
            <a:spLocks noChangeArrowheads="1"/>
          </p:cNvSpPr>
          <p:nvPr/>
        </p:nvSpPr>
        <p:spPr bwMode="auto">
          <a:xfrm>
            <a:off x="792163" y="1879600"/>
            <a:ext cx="53181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9600" dirty="0">
                <a:solidFill>
                  <a:srgbClr val="D26706"/>
                </a:solidFill>
                <a:latin typeface="Imprint MT Shadow" pitchFamily="-84" charset="0"/>
              </a:rPr>
              <a:t>3</a:t>
            </a:r>
          </a:p>
        </p:txBody>
      </p:sp>
      <p:sp>
        <p:nvSpPr>
          <p:cNvPr id="4102" name="TextBox 16"/>
          <p:cNvSpPr txBox="1">
            <a:spLocks noChangeArrowheads="1"/>
          </p:cNvSpPr>
          <p:nvPr/>
        </p:nvSpPr>
        <p:spPr bwMode="auto">
          <a:xfrm>
            <a:off x="792163" y="3567113"/>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dirty="0" smtClean="0">
                <a:solidFill>
                  <a:srgbClr val="3C3C3E"/>
                </a:solidFill>
                <a:latin typeface="Minion Pro" pitchFamily="18" charset="0"/>
              </a:rPr>
              <a:t>Responsive Design Considerations</a:t>
            </a:r>
            <a:endParaRPr lang="en-US" altLang="en-US" sz="2000" dirty="0">
              <a:solidFill>
                <a:srgbClr val="3C3C3E"/>
              </a:solidFill>
              <a:latin typeface="Minion Pro" pitchFamily="18" charset="0"/>
            </a:endParaRPr>
          </a:p>
        </p:txBody>
      </p:sp>
      <p:pic>
        <p:nvPicPr>
          <p:cNvPr id="28674" name="Picture 2" descr="http://learntoprepare.com/wp-content/uploads/2011/06/einstein_thi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5092765"/>
            <a:ext cx="47625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2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42900" y="784225"/>
            <a:ext cx="6172200" cy="1120775"/>
          </a:xfrm>
        </p:spPr>
        <p:txBody>
          <a:bodyPr/>
          <a:lstStyle/>
          <a:p>
            <a:r>
              <a:rPr lang="en-US" altLang="en-US" dirty="0" smtClean="0">
                <a:solidFill>
                  <a:srgbClr val="D26706"/>
                </a:solidFill>
                <a:latin typeface="Imprint MT Shadow" pitchFamily="-84" charset="0"/>
              </a:rPr>
              <a:t>Responsive</a:t>
            </a:r>
            <a:r>
              <a:rPr lang="en-US" altLang="en-US" dirty="0">
                <a:solidFill>
                  <a:srgbClr val="D26706"/>
                </a:solidFill>
                <a:latin typeface="Imprint MT Shadow" pitchFamily="-84" charset="0"/>
              </a:rPr>
              <a:t> </a:t>
            </a:r>
            <a:r>
              <a:rPr lang="en-US" altLang="en-US" dirty="0" smtClean="0">
                <a:solidFill>
                  <a:srgbClr val="D26706"/>
                </a:solidFill>
                <a:latin typeface="Imprint MT Shadow" pitchFamily="-84" charset="0"/>
              </a:rPr>
              <a:t>Considerations</a:t>
            </a:r>
            <a:endParaRPr lang="en-US" altLang="en-US" dirty="0" smtClean="0"/>
          </a:p>
        </p:txBody>
      </p:sp>
      <p:sp>
        <p:nvSpPr>
          <p:cNvPr id="5123" name="Title 1"/>
          <p:cNvSpPr txBox="1">
            <a:spLocks/>
          </p:cNvSpPr>
          <p:nvPr/>
        </p:nvSpPr>
        <p:spPr bwMode="auto">
          <a:xfrm>
            <a:off x="342900" y="1947210"/>
            <a:ext cx="61722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400" dirty="0" smtClean="0">
                <a:solidFill>
                  <a:srgbClr val="D26706"/>
                </a:solidFill>
                <a:latin typeface="Imprint MT Shadow" pitchFamily="-84" charset="0"/>
              </a:rPr>
              <a:t>flexibility, </a:t>
            </a:r>
            <a:r>
              <a:rPr lang="en-US" altLang="en-US" sz="2400" dirty="0">
                <a:solidFill>
                  <a:srgbClr val="D26706"/>
                </a:solidFill>
                <a:latin typeface="Imprint MT Shadow" pitchFamily="-84" charset="0"/>
              </a:rPr>
              <a:t>l</a:t>
            </a:r>
            <a:r>
              <a:rPr lang="en-US" altLang="en-US" sz="2400" dirty="0" smtClean="0">
                <a:solidFill>
                  <a:srgbClr val="D26706"/>
                </a:solidFill>
                <a:latin typeface="Imprint MT Shadow" pitchFamily="-84" charset="0"/>
              </a:rPr>
              <a:t>ow maintenance, rapid launch</a:t>
            </a:r>
            <a:endParaRPr lang="en-US" altLang="en-US" sz="2800" dirty="0"/>
          </a:p>
        </p:txBody>
      </p:sp>
      <p:sp>
        <p:nvSpPr>
          <p:cNvPr id="5" name="Rectangle 4"/>
          <p:cNvSpPr/>
          <p:nvPr/>
        </p:nvSpPr>
        <p:spPr>
          <a:xfrm>
            <a:off x="5281613" y="7514662"/>
            <a:ext cx="304800" cy="304800"/>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t>f</a:t>
            </a:r>
          </a:p>
        </p:txBody>
      </p:sp>
      <p:grpSp>
        <p:nvGrpSpPr>
          <p:cNvPr id="5125" name="Group 5"/>
          <p:cNvGrpSpPr>
            <a:grpSpLocks/>
          </p:cNvGrpSpPr>
          <p:nvPr/>
        </p:nvGrpSpPr>
        <p:grpSpPr bwMode="auto">
          <a:xfrm>
            <a:off x="5734050" y="8553450"/>
            <a:ext cx="328613" cy="384175"/>
            <a:chOff x="5734429" y="8553514"/>
            <a:chExt cx="328316" cy="384721"/>
          </a:xfrm>
        </p:grpSpPr>
        <p:sp>
          <p:nvSpPr>
            <p:cNvPr id="7" name="Rectangle 6"/>
            <p:cNvSpPr/>
            <p:nvPr/>
          </p:nvSpPr>
          <p:spPr>
            <a:xfrm>
              <a:off x="5734429" y="8617104"/>
              <a:ext cx="304525" cy="30523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130" name="TextBox 7"/>
            <p:cNvSpPr txBox="1">
              <a:spLocks noChangeArrowheads="1"/>
            </p:cNvSpPr>
            <p:nvPr/>
          </p:nvSpPr>
          <p:spPr bwMode="auto">
            <a:xfrm>
              <a:off x="5757945" y="8553514"/>
              <a:ext cx="3048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1900" b="1">
                  <a:solidFill>
                    <a:srgbClr val="FFFFFF"/>
                  </a:solidFill>
                </a:rPr>
                <a:t>t</a:t>
              </a:r>
              <a:endParaRPr lang="en-US" altLang="en-US" sz="1900">
                <a:solidFill>
                  <a:srgbClr val="FFFFFF"/>
                </a:solidFill>
              </a:endParaRPr>
            </a:p>
          </p:txBody>
        </p:sp>
      </p:grpSp>
      <p:grpSp>
        <p:nvGrpSpPr>
          <p:cNvPr id="5126" name="Group 8"/>
          <p:cNvGrpSpPr>
            <a:grpSpLocks/>
          </p:cNvGrpSpPr>
          <p:nvPr/>
        </p:nvGrpSpPr>
        <p:grpSpPr bwMode="auto">
          <a:xfrm>
            <a:off x="6180138" y="8564563"/>
            <a:ext cx="404812" cy="369887"/>
            <a:chOff x="6274850" y="8565273"/>
            <a:chExt cx="403837" cy="369332"/>
          </a:xfrm>
        </p:grpSpPr>
        <p:sp>
          <p:nvSpPr>
            <p:cNvPr id="10" name="Rectangle 9"/>
            <p:cNvSpPr/>
            <p:nvPr/>
          </p:nvSpPr>
          <p:spPr>
            <a:xfrm>
              <a:off x="6298605" y="8617581"/>
              <a:ext cx="304066" cy="304343"/>
            </a:xfrm>
            <a:prstGeom prst="rect">
              <a:avLst/>
            </a:prstGeom>
            <a:solidFill>
              <a:srgbClr val="D267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p>
          </p:txBody>
        </p:sp>
        <p:sp>
          <p:nvSpPr>
            <p:cNvPr id="5128" name="TextBox 10"/>
            <p:cNvSpPr txBox="1">
              <a:spLocks noChangeArrowheads="1"/>
            </p:cNvSpPr>
            <p:nvPr/>
          </p:nvSpPr>
          <p:spPr bwMode="auto">
            <a:xfrm>
              <a:off x="6274850" y="8565273"/>
              <a:ext cx="403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b="1">
                  <a:solidFill>
                    <a:srgbClr val="FFFFFF"/>
                  </a:solidFill>
                </a:rPr>
                <a:t>in</a:t>
              </a:r>
              <a:endParaRPr lang="en-US" altLang="en-US">
                <a:solidFill>
                  <a:srgbClr val="FFFFFF"/>
                </a:solidFill>
              </a:endParaRPr>
            </a:p>
          </p:txBody>
        </p:sp>
      </p:grpSp>
      <p:sp>
        <p:nvSpPr>
          <p:cNvPr id="3" name="Content Placeholder 2"/>
          <p:cNvSpPr>
            <a:spLocks noGrp="1"/>
          </p:cNvSpPr>
          <p:nvPr>
            <p:ph idx="1"/>
          </p:nvPr>
        </p:nvSpPr>
        <p:spPr>
          <a:xfrm>
            <a:off x="342899" y="2548786"/>
            <a:ext cx="6165851" cy="1960584"/>
          </a:xfrm>
        </p:spPr>
        <p:txBody>
          <a:bodyPr rtlCol="0">
            <a:noAutofit/>
          </a:bodyPr>
          <a:lstStyle/>
          <a:p>
            <a:pPr marL="0" lvl="0" indent="0">
              <a:buNone/>
            </a:pPr>
            <a:r>
              <a:rPr lang="en-US" sz="1600" dirty="0">
                <a:latin typeface="Minion Pro Med" pitchFamily="18" charset="0"/>
              </a:rPr>
              <a:t>Businesses need to adapt their web presence for </a:t>
            </a:r>
            <a:r>
              <a:rPr lang="en-US" sz="1600" dirty="0" smtClean="0">
                <a:latin typeface="Minion Pro Med" pitchFamily="18" charset="0"/>
              </a:rPr>
              <a:t>small </a:t>
            </a:r>
            <a:r>
              <a:rPr lang="en-US" sz="1600" dirty="0">
                <a:latin typeface="Minion Pro Med" pitchFamily="18" charset="0"/>
              </a:rPr>
              <a:t>screens </a:t>
            </a:r>
            <a:r>
              <a:rPr lang="en-US" sz="1600" dirty="0" smtClean="0">
                <a:latin typeface="Minion Pro Med" pitchFamily="18" charset="0"/>
              </a:rPr>
              <a:t>(those less than </a:t>
            </a:r>
            <a:r>
              <a:rPr lang="en-US" sz="1600" dirty="0">
                <a:latin typeface="Minion Pro Med" pitchFamily="18" charset="0"/>
              </a:rPr>
              <a:t>7 inches). </a:t>
            </a:r>
            <a:r>
              <a:rPr lang="en-US" sz="1600" dirty="0" smtClean="0">
                <a:latin typeface="Minion Pro Med" pitchFamily="18" charset="0"/>
              </a:rPr>
              <a:t>Many sites when viewed </a:t>
            </a:r>
            <a:r>
              <a:rPr lang="en-US" sz="1600" dirty="0">
                <a:latin typeface="Minion Pro Med" pitchFamily="18" charset="0"/>
              </a:rPr>
              <a:t>on tablets with large screens often render well enough to navigate content, but what about smartphones? </a:t>
            </a:r>
            <a:r>
              <a:rPr lang="en-US" sz="1600" dirty="0" smtClean="0">
                <a:latin typeface="Minion Pro Med" pitchFamily="18" charset="0"/>
              </a:rPr>
              <a:t>Can </a:t>
            </a:r>
            <a:r>
              <a:rPr lang="en-US" sz="1600" dirty="0">
                <a:latin typeface="Minion Pro Med" pitchFamily="18" charset="0"/>
              </a:rPr>
              <a:t>your customers </a:t>
            </a:r>
            <a:r>
              <a:rPr lang="en-US" sz="1600" dirty="0" smtClean="0">
                <a:latin typeface="Minion Pro Med" pitchFamily="18" charset="0"/>
              </a:rPr>
              <a:t>interact </a:t>
            </a:r>
            <a:r>
              <a:rPr lang="en-US" sz="1600" dirty="0">
                <a:latin typeface="Minion Pro Med" pitchFamily="18" charset="0"/>
              </a:rPr>
              <a:t>with your content properly on all devices? Is your web experience really </a:t>
            </a:r>
            <a:r>
              <a:rPr lang="en-US" sz="1600" dirty="0" smtClean="0">
                <a:latin typeface="Minion Pro Med" pitchFamily="18" charset="0"/>
              </a:rPr>
              <a:t>optimized, </a:t>
            </a:r>
            <a:r>
              <a:rPr lang="en-US" sz="1600" dirty="0">
                <a:latin typeface="Minion Pro Med" pitchFamily="18" charset="0"/>
              </a:rPr>
              <a:t>and are you offering customers exactly what they’re looking for based on context and need</a:t>
            </a:r>
            <a:r>
              <a:rPr lang="en-US" sz="1600" dirty="0" smtClean="0">
                <a:latin typeface="Minion Pro Med" pitchFamily="18" charset="0"/>
              </a:rPr>
              <a:t>?</a:t>
            </a:r>
          </a:p>
          <a:p>
            <a:pPr marL="0" lvl="0" indent="0">
              <a:buNone/>
            </a:pPr>
            <a:endParaRPr lang="en-US" sz="1600" dirty="0">
              <a:latin typeface="Minion Pro Med" pitchFamily="18" charset="0"/>
            </a:endParaRPr>
          </a:p>
        </p:txBody>
      </p:sp>
      <p:sp>
        <p:nvSpPr>
          <p:cNvPr id="4" name="TextBox 3"/>
          <p:cNvSpPr txBox="1"/>
          <p:nvPr/>
        </p:nvSpPr>
        <p:spPr>
          <a:xfrm>
            <a:off x="1177447" y="4709789"/>
            <a:ext cx="5331303" cy="1077218"/>
          </a:xfrm>
          <a:prstGeom prst="rect">
            <a:avLst/>
          </a:prstGeom>
          <a:noFill/>
        </p:spPr>
        <p:txBody>
          <a:bodyPr wrap="square" rtlCol="0">
            <a:spAutoFit/>
          </a:bodyPr>
          <a:lstStyle/>
          <a:p>
            <a:pPr marL="0" indent="0">
              <a:buNone/>
            </a:pPr>
            <a:r>
              <a:rPr lang="en-US" sz="1600" b="1" dirty="0" smtClean="0">
                <a:solidFill>
                  <a:srgbClr val="D26706"/>
                </a:solidFill>
                <a:latin typeface="Minion Pro Med" pitchFamily="18" charset="0"/>
              </a:rPr>
              <a:t>Utilize fluid grid layout in </a:t>
            </a:r>
            <a:r>
              <a:rPr lang="en-US" sz="1600" b="1" dirty="0" smtClean="0">
                <a:solidFill>
                  <a:srgbClr val="D26706"/>
                </a:solidFill>
                <a:latin typeface="Minion Pro Med" pitchFamily="18" charset="0"/>
              </a:rPr>
              <a:t>your templates</a:t>
            </a:r>
            <a:r>
              <a:rPr lang="en-US" sz="1600" b="1" dirty="0" smtClean="0">
                <a:solidFill>
                  <a:srgbClr val="D26706"/>
                </a:solidFill>
                <a:latin typeface="Minion Pro Med" pitchFamily="18" charset="0"/>
              </a:rPr>
              <a:t/>
            </a:r>
            <a:br>
              <a:rPr lang="en-US" sz="1600" b="1" dirty="0" smtClean="0">
                <a:solidFill>
                  <a:srgbClr val="D26706"/>
                </a:solidFill>
                <a:latin typeface="Minion Pro Med" pitchFamily="18" charset="0"/>
              </a:rPr>
            </a:br>
            <a:r>
              <a:rPr lang="en-US" sz="1600" dirty="0" smtClean="0">
                <a:latin typeface="Minion Pro Med" pitchFamily="18" charset="0"/>
              </a:rPr>
              <a:t>Grids set to percentages enable your responsive </a:t>
            </a:r>
            <a:r>
              <a:rPr lang="en-US" sz="1600" dirty="0" smtClean="0">
                <a:latin typeface="Minion Pro Med" pitchFamily="18" charset="0"/>
              </a:rPr>
              <a:t>template </a:t>
            </a:r>
            <a:r>
              <a:rPr lang="en-US" sz="1600" dirty="0" smtClean="0">
                <a:latin typeface="Minion Pro Med" pitchFamily="18" charset="0"/>
              </a:rPr>
              <a:t>to flow content elements where they need to be based on the screen size</a:t>
            </a:r>
          </a:p>
        </p:txBody>
      </p:sp>
      <p:sp>
        <p:nvSpPr>
          <p:cNvPr id="8" name="TextBox 7"/>
          <p:cNvSpPr txBox="1"/>
          <p:nvPr/>
        </p:nvSpPr>
        <p:spPr>
          <a:xfrm>
            <a:off x="1177446" y="6041332"/>
            <a:ext cx="5680553" cy="1815882"/>
          </a:xfrm>
          <a:prstGeom prst="rect">
            <a:avLst/>
          </a:prstGeom>
          <a:noFill/>
        </p:spPr>
        <p:txBody>
          <a:bodyPr wrap="square" rtlCol="0">
            <a:spAutoFit/>
          </a:bodyPr>
          <a:lstStyle/>
          <a:p>
            <a:r>
              <a:rPr lang="en-US" sz="1600" b="1" dirty="0" smtClean="0">
                <a:solidFill>
                  <a:srgbClr val="D26706"/>
                </a:solidFill>
                <a:latin typeface="Minion Pro Med" pitchFamily="18" charset="0"/>
              </a:rPr>
              <a:t>Understand how your users interact with your site currently.  </a:t>
            </a:r>
            <a:r>
              <a:rPr lang="en-US" sz="1600" dirty="0" smtClean="0">
                <a:latin typeface="Minion Pro Med" pitchFamily="18" charset="0"/>
              </a:rPr>
              <a:t/>
            </a:r>
            <a:br>
              <a:rPr lang="en-US" sz="1600" dirty="0" smtClean="0">
                <a:latin typeface="Minion Pro Med" pitchFamily="18" charset="0"/>
              </a:rPr>
            </a:br>
            <a:r>
              <a:rPr lang="en-US" sz="1600" dirty="0" smtClean="0">
                <a:latin typeface="Minion Pro Med" pitchFamily="18" charset="0"/>
              </a:rPr>
              <a:t>Look at your analytics, which pages are most popular? which sections of your site are most visited? What is the traffic flow to those pages?  Armed with this information you can make a mobile experience that is most useful to your prospects and customers by creating navigation that works.</a:t>
            </a:r>
          </a:p>
          <a:p>
            <a:endParaRPr lang="en-US" sz="1600" dirty="0"/>
          </a:p>
        </p:txBody>
      </p:sp>
      <p:pic>
        <p:nvPicPr>
          <p:cNvPr id="17" name="Picture 1" descr="C:\Users\Dwayne\Google Drive\Contensive\Sales and Marketing\Promotions\General Icons\Large PNG Files\general-icons-25.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029" y="4860101"/>
            <a:ext cx="568105" cy="5681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descr="C:\Users\Dwayne\Google Drive\Contensive\Sales and Marketing\Promotions\General Icons\Large PNG Files\general-icons-25.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029" y="6189686"/>
            <a:ext cx="568105" cy="5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824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TotalTime>
  <Words>1143</Words>
  <Application>Microsoft Office PowerPoint</Application>
  <PresentationFormat>Letter Paper (8.5x11 in)</PresentationFormat>
  <Paragraphs>162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Why Optimize for Mobile?</vt:lpstr>
      <vt:lpstr>PowerPoint Presentation</vt:lpstr>
      <vt:lpstr>Why Choose Responsive?</vt:lpstr>
      <vt:lpstr>PowerPoint Presentation</vt:lpstr>
      <vt:lpstr>PowerPoint Presentation</vt:lpstr>
      <vt:lpstr>Responsive Considerations</vt:lpstr>
      <vt:lpstr>PowerPoint Presentation</vt:lpstr>
      <vt:lpstr>PowerPoint Presentation</vt:lpstr>
      <vt:lpstr>PowerPoint Presentation</vt:lpstr>
      <vt:lpstr>Test Your Site</vt:lpstr>
      <vt:lpstr>PowerPoint Presentation</vt:lpstr>
      <vt:lpstr>PowerPoint Presentation</vt:lpstr>
      <vt:lpstr>Common Mistakes</vt:lpstr>
      <vt:lpstr>Common Mistakes</vt:lpstr>
      <vt:lpstr>PowerPoint Presentation</vt:lpstr>
      <vt:lpstr>Measure, Analyze, Adjust</vt:lpstr>
      <vt:lpstr>PowerPoint Presentation</vt:lpstr>
    </vt:vector>
  </TitlesOfParts>
  <Company>HubSpot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Hussain</dc:creator>
  <cp:lastModifiedBy>Dwayne</cp:lastModifiedBy>
  <cp:revision>26</cp:revision>
  <cp:lastPrinted>2013-11-18T15:22:02Z</cp:lastPrinted>
  <dcterms:created xsi:type="dcterms:W3CDTF">2013-10-18T20:05:47Z</dcterms:created>
  <dcterms:modified xsi:type="dcterms:W3CDTF">2013-11-18T16:03:41Z</dcterms:modified>
</cp:coreProperties>
</file>